
<file path=[Content_Types].xml><?xml version="1.0" encoding="utf-8"?>
<Types xmlns="http://schemas.openxmlformats.org/package/2006/content-types">
  <Default Extension="jpeg" ContentType="image/jpeg"/>
  <Default Extension="pdf" ContentType="application/pd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59" r:id="rId2"/>
    <p:sldId id="260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4" r:id="rId13"/>
    <p:sldId id="273" r:id="rId14"/>
    <p:sldId id="276" r:id="rId15"/>
    <p:sldId id="277" r:id="rId16"/>
    <p:sldId id="275" r:id="rId17"/>
    <p:sldId id="278" r:id="rId18"/>
    <p:sldId id="290" r:id="rId19"/>
    <p:sldId id="291" r:id="rId20"/>
    <p:sldId id="281" r:id="rId21"/>
    <p:sldId id="282" r:id="rId22"/>
    <p:sldId id="284" r:id="rId23"/>
    <p:sldId id="292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90000"/>
    <a:srgbClr val="FFCC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 snapToObjects="1">
      <p:cViewPr varScale="1">
        <p:scale>
          <a:sx n="81" d="100"/>
          <a:sy n="81" d="100"/>
        </p:scale>
        <p:origin x="1498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6D885-52AD-4DAB-8BA9-0CB9BF122C94}" type="datetimeFigureOut">
              <a:rPr lang="zh-CN" altLang="en-US" smtClean="0"/>
              <a:t>2020/5/5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856EA-1C89-4566-8D60-E1704EDD74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178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56EA-1C89-4566-8D60-E1704EDD746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9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/>
              <a:t>NO SL: detail, twisted mouth, abnormal nose,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lies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middle</a:t>
            </a:r>
            <a:r>
              <a:rPr lang="zh-CN" altLang="en-US" dirty="0"/>
              <a:t> </a:t>
            </a:r>
            <a:r>
              <a:rPr lang="en-US" altLang="zh-CN" dirty="0"/>
              <a:t>of the face</a:t>
            </a:r>
          </a:p>
          <a:p>
            <a:pPr marL="228600" indent="-228600">
              <a:buAutoNum type="arabicPeriod"/>
            </a:pPr>
            <a:r>
              <a:rPr lang="en-US" altLang="zh-CN" dirty="0"/>
              <a:t>Uncentered nose</a:t>
            </a:r>
          </a:p>
          <a:p>
            <a:pPr marL="228600" indent="-228600">
              <a:buAutoNum type="arabicPeriod"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56EA-1C89-4566-8D60-E1704EDD746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040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/>
              <a:t>Most of them, not parallel, even randomly generalized a face. </a:t>
            </a:r>
          </a:p>
          <a:p>
            <a:pPr marL="228600" indent="-228600">
              <a:buAutoNum type="arabicPeriod"/>
            </a:pPr>
            <a:r>
              <a:rPr lang="en-US" altLang="zh-CN" dirty="0"/>
              <a:t>Toward left, toward right.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56EA-1C89-4566-8D60-E1704EDD746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969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Help to recover a basic structure of a face, either loss a eye, or we could not recognize a face at all like fig.3, or the face is twisted.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56EA-1C89-4566-8D60-E1704EDD746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8956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/>
              <a:t>Mode collapse when we want to continue to train more epochs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56EA-1C89-4566-8D60-E1704EDD746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2140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/>
              <a:t>Mode collapse when we want to continue to train more epochs</a:t>
            </a:r>
          </a:p>
          <a:p>
            <a:pPr marL="228600" indent="-228600">
              <a:buAutoNum type="arabicPeriod"/>
            </a:pPr>
            <a:r>
              <a:rPr lang="en-US" altLang="zh-CN" dirty="0"/>
              <a:t>D could not learn too faster </a:t>
            </a:r>
          </a:p>
          <a:p>
            <a:pPr marL="228600" indent="-228600">
              <a:buAutoNum type="arabicPeriod"/>
            </a:pPr>
            <a:r>
              <a:rPr lang="en-US" altLang="zh-CN" dirty="0"/>
              <a:t>Harder to feature out the features and figure out, closer to 100, more noise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56EA-1C89-4566-8D60-E1704EDD746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0666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/>
              <a:t>Mode collapse when we want to continue to train more epochs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56EA-1C89-4566-8D60-E1704EDD746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548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56EA-1C89-4566-8D60-E1704EDD746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718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56EA-1C89-4566-8D60-E1704EDD746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344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As moving to the deeper layers, image content and overall spatial structure are preserved but color, texture, and exact shape are not.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56EA-1C89-4566-8D60-E1704EDD746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2929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Only preserve the stylistic features, like shape, structure but not the spatial features. As moving deeper, larger-scale structure features are preserved.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56EA-1C89-4566-8D60-E1704EDD746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580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loss is normalized by its moving average along the training to simplify the adjustment of coefficients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56EA-1C89-4566-8D60-E1704EDD746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198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Complete failed shape changing. Only texture change like contrast and colors.</a:t>
            </a:r>
          </a:p>
          <a:p>
            <a:r>
              <a:rPr lang="en-US" dirty="0"/>
              <a:t>Because the L1 fixed the shape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56EA-1C89-4566-8D60-E1704EDD746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031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/>
              <a:t>Cannot preserve the location </a:t>
            </a:r>
          </a:p>
          <a:p>
            <a:pPr marL="228600" indent="-228600">
              <a:buAutoNum type="arabicPeriod"/>
            </a:pPr>
            <a:r>
              <a:rPr lang="en-US" altLang="zh-CN" dirty="0"/>
              <a:t>Cannot preserve the posture, orientation</a:t>
            </a:r>
          </a:p>
          <a:p>
            <a:pPr marL="228600" indent="-228600">
              <a:buAutoNum type="arabicPeriod"/>
            </a:pPr>
            <a:r>
              <a:rPr lang="en-US" altLang="zh-CN" dirty="0"/>
              <a:t>Low diversity: Husky is mapping to cat with white face and Samoyed is mapping to cat with black face</a:t>
            </a:r>
          </a:p>
          <a:p>
            <a:pPr marL="228600" indent="-228600">
              <a:buAutoNum type="arabicPeriod"/>
            </a:pPr>
            <a:r>
              <a:rPr lang="en-US" altLang="zh-CN" dirty="0"/>
              <a:t>FM all layers</a:t>
            </a: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56EA-1C89-4566-8D60-E1704EDD746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260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/>
              <a:t>Preserve the pose</a:t>
            </a:r>
          </a:p>
          <a:p>
            <a:pPr marL="228600" indent="-228600">
              <a:buAutoNum type="arabicPeriod"/>
            </a:pPr>
            <a:r>
              <a:rPr lang="en-US" altLang="zh-CN" dirty="0"/>
              <a:t>Higher diversity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56EA-1C89-4566-8D60-E1704EDD746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413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df"/><Relationship Id="rId12" Type="http://schemas.openxmlformats.org/officeDocument/2006/relationships/image" Target="../media/image3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4.pdf"/><Relationship Id="rId10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2.pd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803900"/>
            <a:ext cx="9144000" cy="1052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 flipV="1">
            <a:off x="0" y="5778500"/>
            <a:ext cx="9144000" cy="508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Small Use Shield_GoldOnTrans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8201027" y="238127"/>
            <a:ext cx="748239" cy="748239"/>
          </a:xfrm>
          <a:prstGeom prst="rect">
            <a:avLst/>
          </a:prstGeom>
        </p:spPr>
      </p:pic>
      <p:pic>
        <p:nvPicPr>
          <p:cNvPr id="9" name="Picture 8" descr="1-lineWordmark_GoldOnCard_NoBG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9"/>
              <a:stretch>
                <a:fillRect/>
              </a:stretch>
            </p:blipFill>
          </mc:Choice>
          <mc:Fallback>
            <p:blipFill>
              <a:blip r:embed="rId10"/>
              <a:stretch>
                <a:fillRect/>
              </a:stretch>
            </p:blipFill>
          </mc:Fallback>
        </mc:AlternateContent>
        <p:spPr>
          <a:xfrm>
            <a:off x="6997700" y="6462029"/>
            <a:ext cx="1822126" cy="154821"/>
          </a:xfrm>
          <a:prstGeom prst="rect">
            <a:avLst/>
          </a:prstGeom>
        </p:spPr>
      </p:pic>
      <p:pic>
        <p:nvPicPr>
          <p:cNvPr id="12" name="Picture 11" descr="Formal_Viterbi_GoldOnCard_NoBG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11"/>
              <a:stretch>
                <a:fillRect/>
              </a:stretch>
            </p:blipFill>
          </mc:Choice>
          <mc:Fallback>
            <p:blipFill>
              <a:blip r:embed="rId12"/>
              <a:stretch>
                <a:fillRect/>
              </a:stretch>
            </p:blipFill>
          </mc:Fallback>
        </mc:AlternateContent>
        <p:spPr>
          <a:xfrm>
            <a:off x="292102" y="6138309"/>
            <a:ext cx="1741688" cy="4700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350" y="1338793"/>
            <a:ext cx="9129299" cy="220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rgbClr val="990000"/>
                </a:solidFill>
                <a:latin typeface="Arial"/>
                <a:ea typeface="+mj-ea"/>
                <a:cs typeface="Arial"/>
              </a:rPr>
              <a:t>O</a:t>
            </a:r>
            <a:r>
              <a:rPr lang="en-US" altLang="zh-CN" sz="3200" b="1" dirty="0">
                <a:solidFill>
                  <a:srgbClr val="990000"/>
                </a:solidFill>
                <a:latin typeface="Arial"/>
                <a:ea typeface="+mj-ea"/>
                <a:cs typeface="Arial"/>
              </a:rPr>
              <a:t>bject Transfiguration with GANs</a:t>
            </a:r>
            <a:br>
              <a:rPr kumimoji="0" lang="en-US" sz="440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</a:br>
            <a:r>
              <a:rPr lang="en-US" sz="2750" dirty="0">
                <a:solidFill>
                  <a:srgbClr val="990000"/>
                </a:solidFill>
                <a:latin typeface="Arial"/>
                <a:ea typeface="+mj-ea"/>
                <a:cs typeface="Arial"/>
              </a:rPr>
              <a:t>EE 599 Final Project</a:t>
            </a:r>
            <a:endParaRPr kumimoji="0" lang="en-US" sz="2750" u="none" strike="noStrike" kern="1200" cap="none" spc="0" normalizeH="0" baseline="0" noProof="0" dirty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7349" y="3390899"/>
            <a:ext cx="9129299" cy="749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400" i="1" dirty="0" err="1">
                <a:solidFill>
                  <a:schemeClr val="bg2">
                    <a:lumMod val="10000"/>
                  </a:schemeClr>
                </a:solidFill>
                <a:latin typeface="Times New Roman"/>
                <a:cs typeface="Times New Roman"/>
              </a:rPr>
              <a:t>Haojing</a:t>
            </a:r>
            <a:r>
              <a:rPr lang="en-US" sz="2400" i="1" dirty="0">
                <a:solidFill>
                  <a:schemeClr val="bg2">
                    <a:lumMod val="10000"/>
                  </a:schemeClr>
                </a:solidFill>
                <a:latin typeface="Times New Roman"/>
                <a:cs typeface="Times New Roman"/>
              </a:rPr>
              <a:t> Hu, Zheng Wen</a:t>
            </a:r>
            <a:endParaRPr kumimoji="0" lang="en-US" sz="2400" i="1" u="none" strike="noStrike" kern="1200" cap="none" spc="0" normalizeH="0" baseline="0" noProof="0" dirty="0"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25"/>
    </mc:Choice>
    <mc:Fallback xmlns="">
      <p:transition spd="slow" advTm="702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7274981" y="6214529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100" b="1" dirty="0">
                <a:solidFill>
                  <a:schemeClr val="bg1"/>
                </a:solidFill>
                <a:latin typeface="Arial"/>
                <a:cs typeface="Arial"/>
              </a:rPr>
              <a:t>METHODOLOGY </a:t>
            </a:r>
            <a:r>
              <a:rPr kumimoji="0" lang="en-US" sz="1100" b="1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  </a:t>
            </a:r>
            <a:r>
              <a:rPr lang="en-US" sz="1100" b="1" dirty="0">
                <a:solidFill>
                  <a:schemeClr val="bg1"/>
                </a:solidFill>
                <a:latin typeface="Arial"/>
                <a:cs typeface="Arial"/>
              </a:rPr>
              <a:t>10</a:t>
            </a:r>
            <a:endParaRPr kumimoji="0" lang="en-US" sz="11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EA22D486-5C24-40FB-B98D-33D89C14B86F}"/>
              </a:ext>
            </a:extLst>
          </p:cNvPr>
          <p:cNvSpPr txBox="1"/>
          <p:nvPr/>
        </p:nvSpPr>
        <p:spPr>
          <a:xfrm>
            <a:off x="419019" y="118643"/>
            <a:ext cx="739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200" b="1" dirty="0">
                <a:latin typeface="Arial"/>
                <a:cs typeface="Arial"/>
              </a:rPr>
              <a:t>Methodology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2CF98516-2390-49EC-9110-A9764C54581B}"/>
              </a:ext>
            </a:extLst>
          </p:cNvPr>
          <p:cNvSpPr txBox="1"/>
          <p:nvPr/>
        </p:nvSpPr>
        <p:spPr>
          <a:xfrm>
            <a:off x="580888" y="707790"/>
            <a:ext cx="739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Perceptual Loss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4">
                <a:extLst>
                  <a:ext uri="{FF2B5EF4-FFF2-40B4-BE49-F238E27FC236}">
                    <a16:creationId xmlns:a16="http://schemas.microsoft.com/office/drawing/2014/main" id="{9D7B0DB1-3F8A-4644-8B9E-770799C72546}"/>
                  </a:ext>
                </a:extLst>
              </p:cNvPr>
              <p:cNvSpPr txBox="1"/>
              <p:nvPr/>
            </p:nvSpPr>
            <p:spPr>
              <a:xfrm>
                <a:off x="687980" y="1216624"/>
                <a:ext cx="7399800" cy="1992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0" indent="-285750">
                  <a:spcBef>
                    <a:spcPct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dirty="0">
                    <a:solidFill>
                      <a:schemeClr val="bg2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Style Matching Loss:</a:t>
                </a:r>
              </a:p>
              <a:p>
                <a:pPr lvl="0">
                  <a:spcBef>
                    <a:spcPct val="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𝑆𝐿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CN" i="1" dirty="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altLang="zh-CN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zh-CN" altLang="en-US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i="1" dirty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 dirty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>
                  <a:spcBef>
                    <a:spcPct val="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𝜑</m:t>
                          </m:r>
                        </m:sup>
                      </m:sSubSup>
                      <m:d>
                        <m:dPr>
                          <m:ctrlPr>
                            <a:rPr lang="en-US" altLang="zh-CN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𝜓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dirty="0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>
                  <a:spcBef>
                    <a:spcPct val="0"/>
                  </a:spcBef>
                  <a:defRPr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  </m:t>
                    </m:r>
                    <m:r>
                      <a:rPr lang="zh-CN" altLang="en-US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𝜓</m:t>
                    </m:r>
                  </m:oMath>
                </a14:m>
                <a:r>
                  <a:rPr lang="en-US" dirty="0">
                    <a:solidFill>
                      <a:schemeClr val="bg2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reshaped feature map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∗ 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>
                  <a:spcBef>
                    <a:spcPct val="0"/>
                  </a:spcBef>
                  <a:defRPr/>
                </a:pPr>
                <a:endParaRPr lang="en-US" dirty="0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3" name="TextBox 4">
                <a:extLst>
                  <a:ext uri="{FF2B5EF4-FFF2-40B4-BE49-F238E27FC236}">
                    <a16:creationId xmlns:a16="http://schemas.microsoft.com/office/drawing/2014/main" id="{9D7B0DB1-3F8A-4644-8B9E-770799C72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80" y="1216624"/>
                <a:ext cx="7399800" cy="1992212"/>
              </a:xfrm>
              <a:prstGeom prst="rect">
                <a:avLst/>
              </a:prstGeom>
              <a:blipFill>
                <a:blip r:embed="rId3"/>
                <a:stretch>
                  <a:fillRect l="-577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F4D5B767-F03E-471B-B843-30A2BE891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354" y="2897955"/>
            <a:ext cx="6005292" cy="2070224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722FC40-9D7F-49A0-82A6-3AF99152FB42}"/>
              </a:ext>
            </a:extLst>
          </p:cNvPr>
          <p:cNvCxnSpPr/>
          <p:nvPr/>
        </p:nvCxnSpPr>
        <p:spPr>
          <a:xfrm>
            <a:off x="1438182" y="5065661"/>
            <a:ext cx="62676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127DD4B9-A673-4F3A-B3F1-98CC3BDFF23E}"/>
              </a:ext>
            </a:extLst>
          </p:cNvPr>
          <p:cNvSpPr txBox="1"/>
          <p:nvPr/>
        </p:nvSpPr>
        <p:spPr>
          <a:xfrm>
            <a:off x="620841" y="5163965"/>
            <a:ext cx="106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Shallow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0D1A162-B29D-448C-B308-A7EDDF447BF6}"/>
              </a:ext>
            </a:extLst>
          </p:cNvPr>
          <p:cNvSpPr txBox="1"/>
          <p:nvPr/>
        </p:nvSpPr>
        <p:spPr>
          <a:xfrm>
            <a:off x="7432415" y="5134304"/>
            <a:ext cx="106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Deep</a:t>
            </a:r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36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7274981" y="6214529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100" b="1" dirty="0">
                <a:solidFill>
                  <a:schemeClr val="bg1"/>
                </a:solidFill>
                <a:latin typeface="Arial"/>
                <a:cs typeface="Arial"/>
              </a:rPr>
              <a:t>METHODOLOGY </a:t>
            </a:r>
            <a:r>
              <a:rPr kumimoji="0" lang="en-US" sz="1100" b="1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  </a:t>
            </a:r>
            <a:r>
              <a:rPr lang="en-US" sz="1100" b="1" dirty="0">
                <a:solidFill>
                  <a:schemeClr val="bg1"/>
                </a:solidFill>
                <a:latin typeface="Arial"/>
                <a:cs typeface="Arial"/>
              </a:rPr>
              <a:t>11</a:t>
            </a:r>
            <a:endParaRPr kumimoji="0" lang="en-US" sz="11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EA22D486-5C24-40FB-B98D-33D89C14B86F}"/>
              </a:ext>
            </a:extLst>
          </p:cNvPr>
          <p:cNvSpPr txBox="1"/>
          <p:nvPr/>
        </p:nvSpPr>
        <p:spPr>
          <a:xfrm>
            <a:off x="419019" y="118643"/>
            <a:ext cx="739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200" b="1" dirty="0">
                <a:latin typeface="Arial"/>
                <a:cs typeface="Arial"/>
              </a:rPr>
              <a:t>Methodology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2CF98516-2390-49EC-9110-A9764C54581B}"/>
              </a:ext>
            </a:extLst>
          </p:cNvPr>
          <p:cNvSpPr txBox="1"/>
          <p:nvPr/>
        </p:nvSpPr>
        <p:spPr>
          <a:xfrm>
            <a:off x="580888" y="707790"/>
            <a:ext cx="739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Baseline (Our model)</a:t>
            </a:r>
          </a:p>
        </p:txBody>
      </p:sp>
      <p:sp>
        <p:nvSpPr>
          <p:cNvPr id="3" name="箭头: 五边形 2">
            <a:extLst>
              <a:ext uri="{FF2B5EF4-FFF2-40B4-BE49-F238E27FC236}">
                <a16:creationId xmlns:a16="http://schemas.microsoft.com/office/drawing/2014/main" id="{8C947B3A-1367-4A96-8A2B-49649B976E4F}"/>
              </a:ext>
            </a:extLst>
          </p:cNvPr>
          <p:cNvSpPr/>
          <p:nvPr/>
        </p:nvSpPr>
        <p:spPr>
          <a:xfrm>
            <a:off x="2446638" y="2094479"/>
            <a:ext cx="1054444" cy="832021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</a:t>
            </a:r>
            <a:endParaRPr lang="zh-CN" altLang="en-US" dirty="0"/>
          </a:p>
        </p:txBody>
      </p:sp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886016D5-C852-49E4-8178-F590F23F496C}"/>
              </a:ext>
            </a:extLst>
          </p:cNvPr>
          <p:cNvSpPr/>
          <p:nvPr/>
        </p:nvSpPr>
        <p:spPr>
          <a:xfrm flipH="1">
            <a:off x="4885038" y="3820306"/>
            <a:ext cx="1054444" cy="832021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</a:t>
            </a:r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3E089C84-3F01-4B68-9103-E8D2F8493EFD}"/>
              </a:ext>
            </a:extLst>
          </p:cNvPr>
          <p:cNvSpPr/>
          <p:nvPr/>
        </p:nvSpPr>
        <p:spPr>
          <a:xfrm>
            <a:off x="4885038" y="2151109"/>
            <a:ext cx="914400" cy="718759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6BF2CB5-4ED5-4363-AC2B-ABF0912A16C9}"/>
              </a:ext>
            </a:extLst>
          </p:cNvPr>
          <p:cNvSpPr/>
          <p:nvPr/>
        </p:nvSpPr>
        <p:spPr>
          <a:xfrm>
            <a:off x="2001695" y="4652327"/>
            <a:ext cx="914400" cy="718759"/>
          </a:xfrm>
          <a:prstGeom prst="roundRect">
            <a:avLst/>
          </a:prstGeom>
          <a:ln>
            <a:solidFill>
              <a:srgbClr val="FFFF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"/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</a:t>
            </a:r>
            <a:endParaRPr lang="zh-CN" altLang="en-US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BA6EC4D-52AC-42B9-A6BE-6546E52E51D6}"/>
              </a:ext>
            </a:extLst>
          </p:cNvPr>
          <p:cNvCxnSpPr/>
          <p:nvPr/>
        </p:nvCxnSpPr>
        <p:spPr>
          <a:xfrm>
            <a:off x="1499286" y="2510488"/>
            <a:ext cx="724930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46831B22-A939-42FF-994D-8C7737EC9153}"/>
              </a:ext>
            </a:extLst>
          </p:cNvPr>
          <p:cNvSpPr txBox="1"/>
          <p:nvPr/>
        </p:nvSpPr>
        <p:spPr>
          <a:xfrm>
            <a:off x="580888" y="2323070"/>
            <a:ext cx="832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Real  A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2D074DC-52B0-4E25-B2F2-C1D2C276D772}"/>
              </a:ext>
            </a:extLst>
          </p:cNvPr>
          <p:cNvSpPr txBox="1"/>
          <p:nvPr/>
        </p:nvSpPr>
        <p:spPr>
          <a:xfrm>
            <a:off x="3723504" y="2002137"/>
            <a:ext cx="939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Fake  B</a:t>
            </a:r>
            <a:endParaRPr lang="zh-CN" altLang="en-US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F0A74FC-9D5C-4354-B55E-95A1DCEA030E}"/>
              </a:ext>
            </a:extLst>
          </p:cNvPr>
          <p:cNvCxnSpPr/>
          <p:nvPr/>
        </p:nvCxnSpPr>
        <p:spPr>
          <a:xfrm>
            <a:off x="3847070" y="2507736"/>
            <a:ext cx="724930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497DB946-8D2B-4C97-B124-2F2F2DED9C87}"/>
              </a:ext>
            </a:extLst>
          </p:cNvPr>
          <p:cNvSpPr txBox="1"/>
          <p:nvPr/>
        </p:nvSpPr>
        <p:spPr>
          <a:xfrm>
            <a:off x="4942643" y="971550"/>
            <a:ext cx="939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Real  B</a:t>
            </a:r>
            <a:endParaRPr lang="zh-CN" altLang="en-US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5E3062D-8509-4D1C-83F4-07B2832A92D0}"/>
              </a:ext>
            </a:extLst>
          </p:cNvPr>
          <p:cNvCxnSpPr>
            <a:cxnSpLocks/>
          </p:cNvCxnSpPr>
          <p:nvPr/>
        </p:nvCxnSpPr>
        <p:spPr>
          <a:xfrm>
            <a:off x="5342238" y="1340882"/>
            <a:ext cx="0" cy="661255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365F3F7D-4620-42FC-BA97-D48ACB67DE7D}"/>
              </a:ext>
            </a:extLst>
          </p:cNvPr>
          <p:cNvCxnSpPr/>
          <p:nvPr/>
        </p:nvCxnSpPr>
        <p:spPr>
          <a:xfrm>
            <a:off x="6198973" y="2507050"/>
            <a:ext cx="724930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D409DB2-187A-4EA5-877F-D154CE68455A}"/>
              </a:ext>
            </a:extLst>
          </p:cNvPr>
          <p:cNvCxnSpPr>
            <a:cxnSpLocks/>
          </p:cNvCxnSpPr>
          <p:nvPr/>
        </p:nvCxnSpPr>
        <p:spPr>
          <a:xfrm>
            <a:off x="4118919" y="2510488"/>
            <a:ext cx="1416908" cy="1213015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83F2C5A4-6899-4E35-8A62-602714B67851}"/>
              </a:ext>
            </a:extLst>
          </p:cNvPr>
          <p:cNvCxnSpPr>
            <a:cxnSpLocks/>
          </p:cNvCxnSpPr>
          <p:nvPr/>
        </p:nvCxnSpPr>
        <p:spPr>
          <a:xfrm flipH="1" flipV="1">
            <a:off x="3567105" y="4238384"/>
            <a:ext cx="1037968" cy="1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86EDCE14-FBD5-4364-A6D2-F73F8B3E1D45}"/>
              </a:ext>
            </a:extLst>
          </p:cNvPr>
          <p:cNvSpPr txBox="1"/>
          <p:nvPr/>
        </p:nvSpPr>
        <p:spPr>
          <a:xfrm>
            <a:off x="1709351" y="4053719"/>
            <a:ext cx="17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Reconstructed A</a:t>
            </a:r>
            <a:endParaRPr lang="zh-CN" altLang="en-US" dirty="0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E1E44E8-C837-4CEE-9F15-3D5EE3581AA8}"/>
              </a:ext>
            </a:extLst>
          </p:cNvPr>
          <p:cNvCxnSpPr>
            <a:cxnSpLocks/>
          </p:cNvCxnSpPr>
          <p:nvPr/>
        </p:nvCxnSpPr>
        <p:spPr>
          <a:xfrm flipH="1" flipV="1">
            <a:off x="3990593" y="1477059"/>
            <a:ext cx="127369" cy="60690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115479AB-96BA-4A41-A4A1-CB5D856DED7A}"/>
              </a:ext>
            </a:extLst>
          </p:cNvPr>
          <p:cNvSpPr txBox="1"/>
          <p:nvPr/>
        </p:nvSpPr>
        <p:spPr>
          <a:xfrm>
            <a:off x="7281164" y="1200751"/>
            <a:ext cx="150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LSGAN loss</a:t>
            </a:r>
            <a:endParaRPr lang="zh-CN" altLang="en-US" dirty="0">
              <a:solidFill>
                <a:srgbClr val="0070C0"/>
              </a:solidFill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2AF5D7D6-6E1B-42DC-97D3-F3274B0EFF1B}"/>
              </a:ext>
            </a:extLst>
          </p:cNvPr>
          <p:cNvCxnSpPr>
            <a:cxnSpLocks/>
          </p:cNvCxnSpPr>
          <p:nvPr/>
        </p:nvCxnSpPr>
        <p:spPr>
          <a:xfrm flipV="1">
            <a:off x="960367" y="1801804"/>
            <a:ext cx="748984" cy="405638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833F9531-04BF-45AA-878A-EF0598E54C8B}"/>
              </a:ext>
            </a:extLst>
          </p:cNvPr>
          <p:cNvCxnSpPr>
            <a:cxnSpLocks/>
          </p:cNvCxnSpPr>
          <p:nvPr/>
        </p:nvCxnSpPr>
        <p:spPr>
          <a:xfrm flipV="1">
            <a:off x="7797115" y="1620798"/>
            <a:ext cx="0" cy="492434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AF23CB35-B7D4-4ACB-8932-BF7819115618}"/>
              </a:ext>
            </a:extLst>
          </p:cNvPr>
          <p:cNvSpPr txBox="1"/>
          <p:nvPr/>
        </p:nvSpPr>
        <p:spPr>
          <a:xfrm>
            <a:off x="644357" y="1267828"/>
            <a:ext cx="265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Perceptual loss (spatial)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C8092414-922C-4A55-B50B-F44E68E12F00}"/>
              </a:ext>
            </a:extLst>
          </p:cNvPr>
          <p:cNvCxnSpPr>
            <a:cxnSpLocks/>
          </p:cNvCxnSpPr>
          <p:nvPr/>
        </p:nvCxnSpPr>
        <p:spPr>
          <a:xfrm flipH="1" flipV="1">
            <a:off x="1709351" y="3709080"/>
            <a:ext cx="862491" cy="390417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9FF3DF1A-94F4-40A0-9A44-67814AEE6024}"/>
              </a:ext>
            </a:extLst>
          </p:cNvPr>
          <p:cNvCxnSpPr>
            <a:cxnSpLocks/>
          </p:cNvCxnSpPr>
          <p:nvPr/>
        </p:nvCxnSpPr>
        <p:spPr>
          <a:xfrm>
            <a:off x="903820" y="2692402"/>
            <a:ext cx="193710" cy="545505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2E2CF586-8838-400B-B21E-B359B436E034}"/>
              </a:ext>
            </a:extLst>
          </p:cNvPr>
          <p:cNvSpPr txBox="1"/>
          <p:nvPr/>
        </p:nvSpPr>
        <p:spPr>
          <a:xfrm>
            <a:off x="903820" y="3329297"/>
            <a:ext cx="2819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Cycle loss (L1 norm + SSIM)</a:t>
            </a:r>
            <a:endParaRPr lang="zh-CN" altLang="en-US" dirty="0">
              <a:solidFill>
                <a:srgbClr val="0070C0"/>
              </a:solidFill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532FAD8F-5307-40AF-A827-8D192BF7EA77}"/>
              </a:ext>
            </a:extLst>
          </p:cNvPr>
          <p:cNvCxnSpPr>
            <a:cxnSpLocks/>
            <a:stCxn id="13" idx="1"/>
            <a:endCxn id="36" idx="2"/>
          </p:cNvCxnSpPr>
          <p:nvPr/>
        </p:nvCxnSpPr>
        <p:spPr>
          <a:xfrm flipH="1" flipV="1">
            <a:off x="1969830" y="1637160"/>
            <a:ext cx="1753674" cy="549643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9F463711-0CB7-4712-AFC9-701B52F36CD0}"/>
              </a:ext>
            </a:extLst>
          </p:cNvPr>
          <p:cNvCxnSpPr>
            <a:cxnSpLocks/>
          </p:cNvCxnSpPr>
          <p:nvPr/>
        </p:nvCxnSpPr>
        <p:spPr>
          <a:xfrm>
            <a:off x="5605849" y="2766632"/>
            <a:ext cx="593124" cy="47127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404FF57A-1F91-4412-9274-AEC02F902A69}"/>
              </a:ext>
            </a:extLst>
          </p:cNvPr>
          <p:cNvSpPr txBox="1"/>
          <p:nvPr/>
        </p:nvSpPr>
        <p:spPr>
          <a:xfrm>
            <a:off x="6001363" y="3429000"/>
            <a:ext cx="1503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Dilated Convolution</a:t>
            </a:r>
            <a:endParaRPr lang="zh-CN" altLang="en-US" dirty="0">
              <a:solidFill>
                <a:srgbClr val="0070C0"/>
              </a:solidFill>
            </a:endParaRPr>
          </a:p>
        </p:txBody>
      </p:sp>
      <p:graphicFrame>
        <p:nvGraphicFramePr>
          <p:cNvPr id="48" name="表格 48">
            <a:extLst>
              <a:ext uri="{FF2B5EF4-FFF2-40B4-BE49-F238E27FC236}">
                <a16:creationId xmlns:a16="http://schemas.microsoft.com/office/drawing/2014/main" id="{630BC9E5-8E33-4FFE-86E7-C3F9CF07EF4A}"/>
              </a:ext>
            </a:extLst>
          </p:cNvPr>
          <p:cNvGraphicFramePr>
            <a:graphicFrameLocks noGrp="1"/>
          </p:cNvGraphicFramePr>
          <p:nvPr/>
        </p:nvGraphicFramePr>
        <p:xfrm>
          <a:off x="7320011" y="2217991"/>
          <a:ext cx="1222776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592">
                  <a:extLst>
                    <a:ext uri="{9D8B030D-6E8A-4147-A177-3AD203B41FA5}">
                      <a16:colId xmlns:a16="http://schemas.microsoft.com/office/drawing/2014/main" val="100519360"/>
                    </a:ext>
                  </a:extLst>
                </a:gridCol>
                <a:gridCol w="407592">
                  <a:extLst>
                    <a:ext uri="{9D8B030D-6E8A-4147-A177-3AD203B41FA5}">
                      <a16:colId xmlns:a16="http://schemas.microsoft.com/office/drawing/2014/main" val="430154616"/>
                    </a:ext>
                  </a:extLst>
                </a:gridCol>
                <a:gridCol w="407592">
                  <a:extLst>
                    <a:ext uri="{9D8B030D-6E8A-4147-A177-3AD203B41FA5}">
                      <a16:colId xmlns:a16="http://schemas.microsoft.com/office/drawing/2014/main" val="1408458928"/>
                    </a:ext>
                  </a:extLst>
                </a:gridCol>
              </a:tblGrid>
              <a:tr h="352214"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R/F</a:t>
                      </a:r>
                      <a:endParaRPr lang="zh-CN" altLang="en-US" sz="1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R/F</a:t>
                      </a:r>
                      <a:endParaRPr lang="zh-CN" altLang="en-US" sz="1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zh-CN" altLang="en-US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R/F</a:t>
                      </a:r>
                      <a:endParaRPr lang="zh-CN" altLang="en-US" sz="1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zh-CN" altLang="en-US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123774"/>
                  </a:ext>
                </a:extLst>
              </a:tr>
              <a:tr h="28135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R/F</a:t>
                      </a:r>
                      <a:endParaRPr lang="zh-CN" altLang="en-US" sz="10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zh-CN" altLang="en-US" sz="10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R/F</a:t>
                      </a:r>
                      <a:endParaRPr lang="zh-CN" altLang="en-US" sz="10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zh-CN" altLang="en-US" sz="10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R/F</a:t>
                      </a:r>
                      <a:endParaRPr lang="zh-CN" altLang="en-US" sz="10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zh-CN" altLang="en-US" sz="10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296308"/>
                  </a:ext>
                </a:extLst>
              </a:tr>
              <a:tr h="28135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R/F</a:t>
                      </a:r>
                      <a:endParaRPr lang="zh-CN" altLang="en-US" sz="10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zh-CN" altLang="en-US" sz="10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R/F</a:t>
                      </a:r>
                      <a:endParaRPr lang="zh-CN" altLang="en-US" sz="10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zh-CN" altLang="en-US" sz="10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R/F</a:t>
                      </a:r>
                      <a:endParaRPr lang="zh-CN" altLang="en-US" sz="10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zh-CN" altLang="en-US" sz="10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720164"/>
                  </a:ext>
                </a:extLst>
              </a:tr>
            </a:tbl>
          </a:graphicData>
        </a:graphic>
      </p:graphicFrame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5ECAF0BA-D3B3-4C4E-B885-8FDDF6570348}"/>
              </a:ext>
            </a:extLst>
          </p:cNvPr>
          <p:cNvCxnSpPr>
            <a:cxnSpLocks/>
          </p:cNvCxnSpPr>
          <p:nvPr/>
        </p:nvCxnSpPr>
        <p:spPr>
          <a:xfrm flipH="1">
            <a:off x="4232418" y="1272556"/>
            <a:ext cx="710225" cy="33105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D5C546C6-E965-42AA-B0D5-2661379D3CA2}"/>
              </a:ext>
            </a:extLst>
          </p:cNvPr>
          <p:cNvSpPr txBox="1"/>
          <p:nvPr/>
        </p:nvSpPr>
        <p:spPr>
          <a:xfrm>
            <a:off x="3168782" y="643762"/>
            <a:ext cx="1356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Perceptual loss (style)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" name="流程图: 文档 1">
            <a:extLst>
              <a:ext uri="{FF2B5EF4-FFF2-40B4-BE49-F238E27FC236}">
                <a16:creationId xmlns:a16="http://schemas.microsoft.com/office/drawing/2014/main" id="{E78023C7-9BD5-43CB-AB86-0B7A09C8F26D}"/>
              </a:ext>
            </a:extLst>
          </p:cNvPr>
          <p:cNvSpPr/>
          <p:nvPr/>
        </p:nvSpPr>
        <p:spPr>
          <a:xfrm>
            <a:off x="745554" y="1071799"/>
            <a:ext cx="2258164" cy="986840"/>
          </a:xfrm>
          <a:prstGeom prst="flowChartDocumen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Share spatial information(e.g. location, pose)</a:t>
            </a:r>
            <a:endParaRPr lang="zh-CN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5" name="流程图: 文档 34">
            <a:extLst>
              <a:ext uri="{FF2B5EF4-FFF2-40B4-BE49-F238E27FC236}">
                <a16:creationId xmlns:a16="http://schemas.microsoft.com/office/drawing/2014/main" id="{A4BCD896-A913-4CE7-B0A5-017C8AE8BA7C}"/>
              </a:ext>
            </a:extLst>
          </p:cNvPr>
          <p:cNvSpPr/>
          <p:nvPr/>
        </p:nvSpPr>
        <p:spPr>
          <a:xfrm>
            <a:off x="3033541" y="583243"/>
            <a:ext cx="1937294" cy="986840"/>
          </a:xfrm>
          <a:prstGeom prst="flowChartDocumen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Share style information(e.g. shape, structure)</a:t>
            </a:r>
            <a:endParaRPr lang="zh-CN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480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>
            <a:extLst>
              <a:ext uri="{FF2B5EF4-FFF2-40B4-BE49-F238E27FC236}">
                <a16:creationId xmlns:a16="http://schemas.microsoft.com/office/drawing/2014/main" id="{EA22D486-5C24-40FB-B98D-33D89C14B86F}"/>
              </a:ext>
            </a:extLst>
          </p:cNvPr>
          <p:cNvSpPr txBox="1"/>
          <p:nvPr/>
        </p:nvSpPr>
        <p:spPr>
          <a:xfrm>
            <a:off x="419019" y="118643"/>
            <a:ext cx="739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200" b="1" dirty="0">
                <a:latin typeface="Arial"/>
                <a:cs typeface="Arial"/>
              </a:rPr>
              <a:t>Implementation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2CF98516-2390-49EC-9110-A9764C54581B}"/>
              </a:ext>
            </a:extLst>
          </p:cNvPr>
          <p:cNvSpPr txBox="1"/>
          <p:nvPr/>
        </p:nvSpPr>
        <p:spPr>
          <a:xfrm>
            <a:off x="580888" y="707790"/>
            <a:ext cx="739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3FEF5C0-8BF1-440F-85CB-D7DF7531F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225" y="1475546"/>
            <a:ext cx="3667125" cy="14573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0DCEDC1-07C5-4BCA-9DCA-7AF76ECBF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925" y="3657069"/>
            <a:ext cx="3234812" cy="1893798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C16B97C-DBC8-435E-A822-FDD3C57974D2}"/>
              </a:ext>
            </a:extLst>
          </p:cNvPr>
          <p:cNvCxnSpPr>
            <a:cxnSpLocks/>
          </p:cNvCxnSpPr>
          <p:nvPr/>
        </p:nvCxnSpPr>
        <p:spPr>
          <a:xfrm flipH="1" flipV="1">
            <a:off x="4852087" y="3878326"/>
            <a:ext cx="1" cy="46242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050B842A-3CA7-4962-9715-5AD081D85835}"/>
                  </a:ext>
                </a:extLst>
              </p:cNvPr>
              <p:cNvSpPr/>
              <p:nvPr/>
            </p:nvSpPr>
            <p:spPr>
              <a:xfrm>
                <a:off x="4602063" y="3508994"/>
                <a:ext cx="6279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𝐹𝑀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050B842A-3CA7-4962-9715-5AD081D858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063" y="3508994"/>
                <a:ext cx="62792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C69543C-88CA-4AA2-8065-5C882481ED4A}"/>
              </a:ext>
            </a:extLst>
          </p:cNvPr>
          <p:cNvCxnSpPr>
            <a:cxnSpLocks/>
          </p:cNvCxnSpPr>
          <p:nvPr/>
        </p:nvCxnSpPr>
        <p:spPr>
          <a:xfrm>
            <a:off x="4094214" y="4896626"/>
            <a:ext cx="49411" cy="578825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53C64E87-DF16-44B8-B14D-7F67E9D5CC8A}"/>
              </a:ext>
            </a:extLst>
          </p:cNvPr>
          <p:cNvCxnSpPr>
            <a:cxnSpLocks/>
          </p:cNvCxnSpPr>
          <p:nvPr/>
        </p:nvCxnSpPr>
        <p:spPr>
          <a:xfrm flipH="1">
            <a:off x="4381849" y="4895798"/>
            <a:ext cx="41192" cy="521711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FC11F96-C398-4630-A4A9-4A6AA7505BC8}"/>
              </a:ext>
            </a:extLst>
          </p:cNvPr>
          <p:cNvCxnSpPr>
            <a:cxnSpLocks/>
          </p:cNvCxnSpPr>
          <p:nvPr/>
        </p:nvCxnSpPr>
        <p:spPr>
          <a:xfrm flipH="1">
            <a:off x="4661265" y="4846764"/>
            <a:ext cx="209048" cy="570745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65E1E8DE-E86F-4807-BAD0-DABF6824DFC0}"/>
                  </a:ext>
                </a:extLst>
              </p:cNvPr>
              <p:cNvSpPr/>
              <p:nvPr/>
            </p:nvSpPr>
            <p:spPr>
              <a:xfrm>
                <a:off x="4106514" y="5394359"/>
                <a:ext cx="5528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𝑆𝐿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65E1E8DE-E86F-4807-BAD0-DABF6824DF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514" y="5394359"/>
                <a:ext cx="55284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4">
            <a:extLst>
              <a:ext uri="{FF2B5EF4-FFF2-40B4-BE49-F238E27FC236}">
                <a16:creationId xmlns:a16="http://schemas.microsoft.com/office/drawing/2014/main" id="{199F4295-E47C-4C45-9382-86936285ABBC}"/>
              </a:ext>
            </a:extLst>
          </p:cNvPr>
          <p:cNvSpPr txBox="1"/>
          <p:nvPr/>
        </p:nvSpPr>
        <p:spPr>
          <a:xfrm>
            <a:off x="769427" y="1046754"/>
            <a:ext cx="739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Generator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34D6BB55-93B3-47B0-B5F9-626AB3381E01}"/>
              </a:ext>
            </a:extLst>
          </p:cNvPr>
          <p:cNvSpPr txBox="1"/>
          <p:nvPr/>
        </p:nvSpPr>
        <p:spPr>
          <a:xfrm>
            <a:off x="769427" y="3157197"/>
            <a:ext cx="739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Discriminator</a:t>
            </a:r>
            <a:endParaRPr lang="en-US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A5B5CF85-82F6-4366-B39A-D3AF18303BFB}"/>
              </a:ext>
            </a:extLst>
          </p:cNvPr>
          <p:cNvSpPr txBox="1">
            <a:spLocks/>
          </p:cNvSpPr>
          <p:nvPr/>
        </p:nvSpPr>
        <p:spPr>
          <a:xfrm>
            <a:off x="7274981" y="6214529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100" b="1" dirty="0">
                <a:solidFill>
                  <a:schemeClr val="bg1"/>
                </a:solidFill>
                <a:latin typeface="Arial"/>
                <a:cs typeface="Arial"/>
              </a:rPr>
              <a:t>IMPLEMENTATION </a:t>
            </a:r>
            <a:r>
              <a:rPr kumimoji="0" lang="en-US" sz="1100" b="1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  11</a:t>
            </a:r>
            <a:endParaRPr kumimoji="0" lang="en-US" sz="11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447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6" grpId="0"/>
      <p:bldP spid="25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>
            <a:extLst>
              <a:ext uri="{FF2B5EF4-FFF2-40B4-BE49-F238E27FC236}">
                <a16:creationId xmlns:a16="http://schemas.microsoft.com/office/drawing/2014/main" id="{EA22D486-5C24-40FB-B98D-33D89C14B86F}"/>
              </a:ext>
            </a:extLst>
          </p:cNvPr>
          <p:cNvSpPr txBox="1"/>
          <p:nvPr/>
        </p:nvSpPr>
        <p:spPr>
          <a:xfrm>
            <a:off x="419019" y="118643"/>
            <a:ext cx="739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200" b="1" dirty="0">
                <a:latin typeface="Arial"/>
                <a:cs typeface="Arial"/>
              </a:rPr>
              <a:t>Implementation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2CF98516-2390-49EC-9110-A9764C54581B}"/>
              </a:ext>
            </a:extLst>
          </p:cNvPr>
          <p:cNvSpPr txBox="1"/>
          <p:nvPr/>
        </p:nvSpPr>
        <p:spPr>
          <a:xfrm>
            <a:off x="580888" y="707790"/>
            <a:ext cx="739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33" name="TextBox 4">
            <a:extLst>
              <a:ext uri="{FF2B5EF4-FFF2-40B4-BE49-F238E27FC236}">
                <a16:creationId xmlns:a16="http://schemas.microsoft.com/office/drawing/2014/main" id="{9D7B0DB1-3F8A-4644-8B9E-770799C72546}"/>
              </a:ext>
            </a:extLst>
          </p:cNvPr>
          <p:cNvSpPr txBox="1"/>
          <p:nvPr/>
        </p:nvSpPr>
        <p:spPr>
          <a:xfrm>
            <a:off x="687980" y="1216624"/>
            <a:ext cx="739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Cat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 Dog: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FCB52CD8-4160-497C-A63E-E3A6DCFF7F5B}"/>
              </a:ext>
            </a:extLst>
          </p:cNvPr>
          <p:cNvSpPr txBox="1"/>
          <p:nvPr/>
        </p:nvSpPr>
        <p:spPr>
          <a:xfrm>
            <a:off x="580888" y="2657316"/>
            <a:ext cx="739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4">
                <a:extLst>
                  <a:ext uri="{FF2B5EF4-FFF2-40B4-BE49-F238E27FC236}">
                    <a16:creationId xmlns:a16="http://schemas.microsoft.com/office/drawing/2014/main" id="{D800EC6E-1E38-4EE0-AAE5-C39FCE81EAD8}"/>
                  </a:ext>
                </a:extLst>
              </p:cNvPr>
              <p:cNvSpPr txBox="1"/>
              <p:nvPr/>
            </p:nvSpPr>
            <p:spPr>
              <a:xfrm>
                <a:off x="678551" y="2901023"/>
                <a:ext cx="7399800" cy="1439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Bef>
                    <a:spcPct val="0"/>
                  </a:spcBef>
                  <a:defRPr/>
                </a:pPr>
                <a:r>
                  <a:rPr lang="en-US" dirty="0">
                    <a:solidFill>
                      <a:schemeClr val="bg2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en-US" dirty="0">
                    <a:solidFill>
                      <a:schemeClr val="bg2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Total loss function:</a:t>
                </a:r>
              </a:p>
              <a:p>
                <a:pPr marL="285750" lvl="0" indent="-285750">
                  <a:spcBef>
                    <a:spcPct val="0"/>
                  </a:spcBef>
                  <a:buFont typeface="Arial" panose="020B0604020202020204" pitchFamily="34" charset="0"/>
                  <a:buChar char="•"/>
                  <a:defRPr/>
                </a:pPr>
                <a:endParaRPr lang="en-US" altLang="zh-CN" b="0" i="1" dirty="0">
                  <a:solidFill>
                    <a:schemeClr val="bg2">
                      <a:lumMod val="10000"/>
                    </a:schemeClr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en-US" altLang="zh-CN" b="0" dirty="0">
                    <a:solidFill>
                      <a:schemeClr val="bg2">
                        <a:lumMod val="10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altLang="zh-CN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             </m:t>
                          </m:r>
                          <m:r>
                            <a:rPr lang="en-US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𝐿𝑜𝑠𝑠</m:t>
                          </m:r>
                          <m:r>
                            <a:rPr lang="en-US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=0.33∗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𝐺𝐴𝑁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+0.27∗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𝑆𝐿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+0.07∗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𝐹𝑀</m:t>
                              </m:r>
                            </m:sub>
                          </m:sSub>
                        </m:e>
                      </m:mr>
                      <m:mr>
                        <m:e>
                          <m:r>
                            <a:rPr lang="en-US" altLang="zh-CN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</m:t>
                          </m:r>
                          <m:r>
                            <a:rPr lang="en-US" altLang="zh-CN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CN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0.23∗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𝑆𝑆𝐼𝑀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+0.1</m:t>
                          </m:r>
                          <m:r>
                            <a:rPr lang="en-US" altLang="zh-CN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</m:t>
                          </m:r>
                          <m:r>
                            <a:rPr lang="en-US" altLang="zh-CN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  <m:r>
                                <a:rPr lang="en-US" altLang="zh-CN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mr>
                    </m:m>
                  </m:oMath>
                </a14:m>
                <a:endParaRPr lang="en-US" dirty="0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4">
                <a:extLst>
                  <a:ext uri="{FF2B5EF4-FFF2-40B4-BE49-F238E27FC236}">
                    <a16:creationId xmlns:a16="http://schemas.microsoft.com/office/drawing/2014/main" id="{D800EC6E-1E38-4EE0-AAE5-C39FCE81E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51" y="2901023"/>
                <a:ext cx="7399800" cy="14399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4">
            <a:extLst>
              <a:ext uri="{FF2B5EF4-FFF2-40B4-BE49-F238E27FC236}">
                <a16:creationId xmlns:a16="http://schemas.microsoft.com/office/drawing/2014/main" id="{396F093B-7F1B-48BD-9248-C5023669E4E5}"/>
              </a:ext>
            </a:extLst>
          </p:cNvPr>
          <p:cNvSpPr txBox="1"/>
          <p:nvPr/>
        </p:nvSpPr>
        <p:spPr>
          <a:xfrm>
            <a:off x="580888" y="4525537"/>
            <a:ext cx="739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Normalization</a:t>
            </a: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A930C652-3F26-4C63-A4FE-C5A0F765671E}"/>
              </a:ext>
            </a:extLst>
          </p:cNvPr>
          <p:cNvSpPr txBox="1"/>
          <p:nvPr/>
        </p:nvSpPr>
        <p:spPr>
          <a:xfrm>
            <a:off x="678551" y="4787939"/>
            <a:ext cx="739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40 epochs, 1000 steps / epoch</a:t>
            </a:r>
            <a:endParaRPr lang="en-US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11CABDDD-355A-41E9-B4D8-94E8CC7EFEFC}"/>
              </a:ext>
            </a:extLst>
          </p:cNvPr>
          <p:cNvSpPr txBox="1"/>
          <p:nvPr/>
        </p:nvSpPr>
        <p:spPr>
          <a:xfrm>
            <a:off x="580888" y="2064499"/>
            <a:ext cx="739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ct val="0"/>
              </a:spcBef>
              <a:defRPr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Data Prepressing</a:t>
            </a: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2C21D46D-A550-4BDD-9943-3A0111C2A2EE}"/>
              </a:ext>
            </a:extLst>
          </p:cNvPr>
          <p:cNvSpPr txBox="1"/>
          <p:nvPr/>
        </p:nvSpPr>
        <p:spPr>
          <a:xfrm>
            <a:off x="687980" y="1499578"/>
            <a:ext cx="739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ct val="0"/>
              </a:spcBef>
              <a:defRPr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Training set: 771 cats, 1264 dogs</a:t>
            </a:r>
          </a:p>
          <a:p>
            <a:pPr lvl="1">
              <a:spcBef>
                <a:spcPct val="0"/>
              </a:spcBef>
              <a:defRPr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Test set:        100 cats, 100 dogs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A4A5FB3-5B45-43BF-9CCB-5CDA6C235F98}"/>
              </a:ext>
            </a:extLst>
          </p:cNvPr>
          <p:cNvSpPr txBox="1">
            <a:spLocks/>
          </p:cNvSpPr>
          <p:nvPr/>
        </p:nvSpPr>
        <p:spPr>
          <a:xfrm>
            <a:off x="7274981" y="6214529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100" b="1" dirty="0">
                <a:solidFill>
                  <a:schemeClr val="bg1"/>
                </a:solidFill>
                <a:latin typeface="Arial"/>
                <a:cs typeface="Arial"/>
              </a:rPr>
              <a:t>IMPLEMENTATION </a:t>
            </a:r>
            <a:r>
              <a:rPr kumimoji="0" lang="en-US" sz="1100" b="1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  12</a:t>
            </a:r>
            <a:endParaRPr kumimoji="0" lang="en-US" sz="11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465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3" grpId="0"/>
      <p:bldP spid="8" grpId="0"/>
      <p:bldP spid="9" grpId="0"/>
      <p:bldP spid="10" grpId="0"/>
      <p:bldP spid="13" grpId="0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>
            <a:extLst>
              <a:ext uri="{FF2B5EF4-FFF2-40B4-BE49-F238E27FC236}">
                <a16:creationId xmlns:a16="http://schemas.microsoft.com/office/drawing/2014/main" id="{EA22D486-5C24-40FB-B98D-33D89C14B86F}"/>
              </a:ext>
            </a:extLst>
          </p:cNvPr>
          <p:cNvSpPr txBox="1"/>
          <p:nvPr/>
        </p:nvSpPr>
        <p:spPr>
          <a:xfrm>
            <a:off x="419019" y="118643"/>
            <a:ext cx="739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200" b="1" dirty="0">
                <a:latin typeface="Arial"/>
                <a:cs typeface="Arial"/>
              </a:rPr>
              <a:t>Implementation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2CF98516-2390-49EC-9110-A9764C54581B}"/>
              </a:ext>
            </a:extLst>
          </p:cNvPr>
          <p:cNvSpPr txBox="1"/>
          <p:nvPr/>
        </p:nvSpPr>
        <p:spPr>
          <a:xfrm>
            <a:off x="580888" y="707790"/>
            <a:ext cx="739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comparison: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164F0A2-A37F-4E18-B48F-944B8CC167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3" r="686"/>
          <a:stretch/>
        </p:blipFill>
        <p:spPr>
          <a:xfrm>
            <a:off x="975406" y="1488677"/>
            <a:ext cx="2221751" cy="11247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02C7A8C-9C80-4A1D-ACF2-E1017106E7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38"/>
          <a:stretch/>
        </p:blipFill>
        <p:spPr>
          <a:xfrm>
            <a:off x="3419467" y="1488677"/>
            <a:ext cx="2221751" cy="112662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F819FFE-C785-44DA-9F2E-6F519503F0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84" r="692"/>
          <a:stretch/>
        </p:blipFill>
        <p:spPr>
          <a:xfrm>
            <a:off x="972610" y="2744650"/>
            <a:ext cx="2221751" cy="112471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E57347-AAB2-4EA7-AFB1-440C5873F56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185"/>
          <a:stretch/>
        </p:blipFill>
        <p:spPr>
          <a:xfrm>
            <a:off x="5872956" y="1488677"/>
            <a:ext cx="2221751" cy="112471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B3E8696-D852-4D7E-8CEB-55191477EC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207"/>
          <a:stretch/>
        </p:blipFill>
        <p:spPr>
          <a:xfrm>
            <a:off x="3419467" y="2744650"/>
            <a:ext cx="2221751" cy="112227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C11B9A5-EC16-4093-8104-115FD3D6E17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" r="1969"/>
          <a:stretch/>
        </p:blipFill>
        <p:spPr>
          <a:xfrm>
            <a:off x="5872957" y="2713582"/>
            <a:ext cx="2221750" cy="112227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612A252-5BCB-438C-8985-DE6E826F019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04"/>
          <a:stretch/>
        </p:blipFill>
        <p:spPr>
          <a:xfrm>
            <a:off x="975405" y="4005037"/>
            <a:ext cx="2221751" cy="112307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9C8E56E-73BA-4E9A-A959-371B655E50B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68" r="1198"/>
          <a:stretch/>
        </p:blipFill>
        <p:spPr>
          <a:xfrm>
            <a:off x="3419467" y="4005833"/>
            <a:ext cx="2221751" cy="112227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A63246E-BDF7-4283-AD58-5C76BC506D2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2039"/>
          <a:stretch/>
        </p:blipFill>
        <p:spPr>
          <a:xfrm>
            <a:off x="5872955" y="4005833"/>
            <a:ext cx="2221751" cy="1123070"/>
          </a:xfrm>
          <a:prstGeom prst="rect">
            <a:avLst/>
          </a:prstGeom>
        </p:spPr>
      </p:pic>
      <p:sp>
        <p:nvSpPr>
          <p:cNvPr id="13" name="TextBox 4">
            <a:extLst>
              <a:ext uri="{FF2B5EF4-FFF2-40B4-BE49-F238E27FC236}">
                <a16:creationId xmlns:a16="http://schemas.microsoft.com/office/drawing/2014/main" id="{495F0DA5-5CC8-4500-88EC-640657C1B7BA}"/>
              </a:ext>
            </a:extLst>
          </p:cNvPr>
          <p:cNvSpPr txBox="1"/>
          <p:nvPr/>
        </p:nvSpPr>
        <p:spPr>
          <a:xfrm>
            <a:off x="769427" y="1046754"/>
            <a:ext cx="739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CycleGAN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(L: Real    R: Generated)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7E448AB-AA50-4AB3-B201-F6DBF42974DD}"/>
              </a:ext>
            </a:extLst>
          </p:cNvPr>
          <p:cNvSpPr txBox="1">
            <a:spLocks/>
          </p:cNvSpPr>
          <p:nvPr/>
        </p:nvSpPr>
        <p:spPr>
          <a:xfrm>
            <a:off x="7274981" y="6214529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100" b="1" dirty="0">
                <a:solidFill>
                  <a:schemeClr val="bg1"/>
                </a:solidFill>
                <a:latin typeface="Arial"/>
                <a:cs typeface="Arial"/>
              </a:rPr>
              <a:t>IMPLEMENTATION </a:t>
            </a:r>
            <a:r>
              <a:rPr kumimoji="0" lang="en-US" sz="1100" b="1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  13</a:t>
            </a:r>
            <a:endParaRPr kumimoji="0" lang="en-US" sz="11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322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>
            <a:extLst>
              <a:ext uri="{FF2B5EF4-FFF2-40B4-BE49-F238E27FC236}">
                <a16:creationId xmlns:a16="http://schemas.microsoft.com/office/drawing/2014/main" id="{EA22D486-5C24-40FB-B98D-33D89C14B86F}"/>
              </a:ext>
            </a:extLst>
          </p:cNvPr>
          <p:cNvSpPr txBox="1"/>
          <p:nvPr/>
        </p:nvSpPr>
        <p:spPr>
          <a:xfrm>
            <a:off x="419019" y="118643"/>
            <a:ext cx="739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200" b="1" dirty="0">
                <a:latin typeface="Arial"/>
                <a:cs typeface="Arial"/>
              </a:rPr>
              <a:t>Implementation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2CF98516-2390-49EC-9110-A9764C54581B}"/>
              </a:ext>
            </a:extLst>
          </p:cNvPr>
          <p:cNvSpPr txBox="1"/>
          <p:nvPr/>
        </p:nvSpPr>
        <p:spPr>
          <a:xfrm>
            <a:off x="580888" y="707790"/>
            <a:ext cx="739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comparison: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A27B852-E008-4D27-9AF8-0DBCBB6C4D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4" t="1664" b="-1664"/>
          <a:stretch/>
        </p:blipFill>
        <p:spPr>
          <a:xfrm>
            <a:off x="973363" y="1498471"/>
            <a:ext cx="2219324" cy="11247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33FE159-1053-4ECA-9F35-2B6FA65EC9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81"/>
          <a:stretch/>
        </p:blipFill>
        <p:spPr>
          <a:xfrm>
            <a:off x="3411299" y="1494061"/>
            <a:ext cx="2219324" cy="11247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AA24193-A40F-4423-9A19-A75AB83728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52"/>
          <a:stretch/>
        </p:blipFill>
        <p:spPr>
          <a:xfrm>
            <a:off x="5858662" y="1494061"/>
            <a:ext cx="2221992" cy="112471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6D52059-8766-4F25-AF03-53D970A3D6E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5" t="1579"/>
          <a:stretch/>
        </p:blipFill>
        <p:spPr>
          <a:xfrm>
            <a:off x="973363" y="2763303"/>
            <a:ext cx="2219324" cy="112471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A28A3B0-3BA5-475C-BD13-B6938C07125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38"/>
          <a:stretch/>
        </p:blipFill>
        <p:spPr>
          <a:xfrm>
            <a:off x="3411299" y="2763304"/>
            <a:ext cx="2219324" cy="112471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73C599B-ECDE-44F5-B374-8C16FF6F41D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562"/>
          <a:stretch/>
        </p:blipFill>
        <p:spPr>
          <a:xfrm>
            <a:off x="5858662" y="2763304"/>
            <a:ext cx="2221992" cy="112471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2F1151C-BF6B-42BF-9ACC-320C71A8708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83"/>
          <a:stretch/>
        </p:blipFill>
        <p:spPr>
          <a:xfrm>
            <a:off x="3408631" y="4001862"/>
            <a:ext cx="2221992" cy="112471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B953E9C-C1F8-433E-A8D3-59CD69D90CA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743"/>
          <a:stretch/>
        </p:blipFill>
        <p:spPr>
          <a:xfrm>
            <a:off x="5868185" y="4001862"/>
            <a:ext cx="2221992" cy="112471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1271995-BA17-4EA4-899F-9A29A9DED52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3944"/>
          <a:stretch/>
        </p:blipFill>
        <p:spPr>
          <a:xfrm>
            <a:off x="951745" y="4028135"/>
            <a:ext cx="2219324" cy="1124712"/>
          </a:xfrm>
          <a:prstGeom prst="rect">
            <a:avLst/>
          </a:prstGeom>
        </p:spPr>
      </p:pic>
      <p:sp>
        <p:nvSpPr>
          <p:cNvPr id="15" name="TextBox 4">
            <a:extLst>
              <a:ext uri="{FF2B5EF4-FFF2-40B4-BE49-F238E27FC236}">
                <a16:creationId xmlns:a16="http://schemas.microsoft.com/office/drawing/2014/main" id="{940E0544-4B3D-45CC-9E31-B3C84284EFC7}"/>
              </a:ext>
            </a:extLst>
          </p:cNvPr>
          <p:cNvSpPr txBox="1"/>
          <p:nvPr/>
        </p:nvSpPr>
        <p:spPr>
          <a:xfrm>
            <a:off x="769427" y="1046754"/>
            <a:ext cx="739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GANimorph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(L: Real    R: Generated)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ADAFBE3F-4D4E-4A63-91E8-324AC171EC71}"/>
              </a:ext>
            </a:extLst>
          </p:cNvPr>
          <p:cNvSpPr txBox="1">
            <a:spLocks/>
          </p:cNvSpPr>
          <p:nvPr/>
        </p:nvSpPr>
        <p:spPr>
          <a:xfrm>
            <a:off x="7274981" y="6214529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100" b="1" dirty="0">
                <a:solidFill>
                  <a:schemeClr val="bg1"/>
                </a:solidFill>
                <a:latin typeface="Arial"/>
                <a:cs typeface="Arial"/>
              </a:rPr>
              <a:t>IMPLEMENTATION </a:t>
            </a:r>
            <a:r>
              <a:rPr kumimoji="0" lang="en-US" sz="1100" b="1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  14</a:t>
            </a:r>
            <a:endParaRPr kumimoji="0" lang="en-US" sz="11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266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>
            <a:extLst>
              <a:ext uri="{FF2B5EF4-FFF2-40B4-BE49-F238E27FC236}">
                <a16:creationId xmlns:a16="http://schemas.microsoft.com/office/drawing/2014/main" id="{EA22D486-5C24-40FB-B98D-33D89C14B86F}"/>
              </a:ext>
            </a:extLst>
          </p:cNvPr>
          <p:cNvSpPr txBox="1"/>
          <p:nvPr/>
        </p:nvSpPr>
        <p:spPr>
          <a:xfrm>
            <a:off x="419019" y="118643"/>
            <a:ext cx="739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200" b="1" dirty="0">
                <a:latin typeface="Arial"/>
                <a:cs typeface="Arial"/>
              </a:rPr>
              <a:t>Implementation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2CF98516-2390-49EC-9110-A9764C54581B}"/>
              </a:ext>
            </a:extLst>
          </p:cNvPr>
          <p:cNvSpPr txBox="1"/>
          <p:nvPr/>
        </p:nvSpPr>
        <p:spPr>
          <a:xfrm>
            <a:off x="580888" y="707790"/>
            <a:ext cx="739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comparison: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113083-376E-4C73-AE1F-08C2F2623B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915"/>
          <a:stretch/>
        </p:blipFill>
        <p:spPr>
          <a:xfrm>
            <a:off x="5849030" y="4021689"/>
            <a:ext cx="2221992" cy="112125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0526D47-3738-4728-B7E5-94D29BA630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08" r="1491" b="-1"/>
          <a:stretch/>
        </p:blipFill>
        <p:spPr>
          <a:xfrm>
            <a:off x="3406737" y="1497971"/>
            <a:ext cx="2219326" cy="11247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6EE92A7-AA9B-41FA-BA8D-B3BEEA35A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778" y="2763779"/>
            <a:ext cx="2219325" cy="11239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E6BE91B-31AB-4E6A-96D9-08BC4F279E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r="1272" b="772"/>
          <a:stretch/>
        </p:blipFill>
        <p:spPr>
          <a:xfrm>
            <a:off x="5849030" y="1504151"/>
            <a:ext cx="2219325" cy="112471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62C0716-55CA-47D7-BDB7-A99E91D82DD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88"/>
          <a:stretch/>
        </p:blipFill>
        <p:spPr>
          <a:xfrm>
            <a:off x="3405402" y="4018228"/>
            <a:ext cx="2219325" cy="11247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51A5749-08C4-4F6D-BB16-0AC64955E13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826"/>
          <a:stretch/>
        </p:blipFill>
        <p:spPr>
          <a:xfrm>
            <a:off x="961778" y="1497971"/>
            <a:ext cx="2221992" cy="111411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50FCB60-3B75-44C3-AC1D-6F6CFCE9BD5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474"/>
          <a:stretch/>
        </p:blipFill>
        <p:spPr>
          <a:xfrm>
            <a:off x="5849029" y="2762561"/>
            <a:ext cx="2219325" cy="112766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0A649ED-B7A4-4B8A-A12C-816ECF7817D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1337"/>
          <a:stretch/>
        </p:blipFill>
        <p:spPr>
          <a:xfrm>
            <a:off x="3405403" y="2765517"/>
            <a:ext cx="2219325" cy="112471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5AB4CB3-D439-482D-B5B0-35507949735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450" r="2297"/>
          <a:stretch/>
        </p:blipFill>
        <p:spPr>
          <a:xfrm>
            <a:off x="964449" y="4018228"/>
            <a:ext cx="2219321" cy="1124712"/>
          </a:xfrm>
          <a:prstGeom prst="rect">
            <a:avLst/>
          </a:prstGeom>
        </p:spPr>
      </p:pic>
      <p:sp>
        <p:nvSpPr>
          <p:cNvPr id="13" name="TextBox 4">
            <a:extLst>
              <a:ext uri="{FF2B5EF4-FFF2-40B4-BE49-F238E27FC236}">
                <a16:creationId xmlns:a16="http://schemas.microsoft.com/office/drawing/2014/main" id="{410FDEF3-FA71-48E2-B04F-13684D8ABE3D}"/>
              </a:ext>
            </a:extLst>
          </p:cNvPr>
          <p:cNvSpPr txBox="1"/>
          <p:nvPr/>
        </p:nvSpPr>
        <p:spPr>
          <a:xfrm>
            <a:off x="769427" y="1046754"/>
            <a:ext cx="739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model (L: Real    R: Generated)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2899247A-E235-4FC6-86A7-8452499778FF}"/>
              </a:ext>
            </a:extLst>
          </p:cNvPr>
          <p:cNvSpPr txBox="1">
            <a:spLocks/>
          </p:cNvSpPr>
          <p:nvPr/>
        </p:nvSpPr>
        <p:spPr>
          <a:xfrm>
            <a:off x="7274981" y="6214529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100" b="1" dirty="0">
                <a:solidFill>
                  <a:schemeClr val="bg1"/>
                </a:solidFill>
                <a:latin typeface="Arial"/>
                <a:cs typeface="Arial"/>
              </a:rPr>
              <a:t>IMPLEMENTATION </a:t>
            </a:r>
            <a:r>
              <a:rPr kumimoji="0" lang="en-US" sz="1100" b="1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  15</a:t>
            </a:r>
            <a:endParaRPr kumimoji="0" lang="en-US" sz="11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219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>
            <a:extLst>
              <a:ext uri="{FF2B5EF4-FFF2-40B4-BE49-F238E27FC236}">
                <a16:creationId xmlns:a16="http://schemas.microsoft.com/office/drawing/2014/main" id="{EA22D486-5C24-40FB-B98D-33D89C14B86F}"/>
              </a:ext>
            </a:extLst>
          </p:cNvPr>
          <p:cNvSpPr txBox="1"/>
          <p:nvPr/>
        </p:nvSpPr>
        <p:spPr>
          <a:xfrm>
            <a:off x="419019" y="118643"/>
            <a:ext cx="739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200" b="1" dirty="0">
                <a:latin typeface="Arial"/>
                <a:cs typeface="Arial"/>
              </a:rPr>
              <a:t>Analysis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2CF98516-2390-49EC-9110-A9764C54581B}"/>
              </a:ext>
            </a:extLst>
          </p:cNvPr>
          <p:cNvSpPr txBox="1"/>
          <p:nvPr/>
        </p:nvSpPr>
        <p:spPr>
          <a:xfrm>
            <a:off x="580888" y="707790"/>
            <a:ext cx="739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Ablation study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DFF1DE-D3E5-4969-9FAF-94624A6ED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497" y="1738159"/>
            <a:ext cx="2523744" cy="126187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F175395-DDD7-4023-B504-087245257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119" y="3453041"/>
            <a:ext cx="2524125" cy="126206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8C2F54A-903F-43DC-B0FF-C9C9E321C8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2119" y="1742731"/>
            <a:ext cx="2505075" cy="12573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67A695F-FD28-43D1-BA98-4F1672B0A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734" y="3453040"/>
            <a:ext cx="2505075" cy="123825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04B4B7C-7A0C-4304-BB00-32E6EC7D9EB9}"/>
              </a:ext>
            </a:extLst>
          </p:cNvPr>
          <p:cNvSpPr/>
          <p:nvPr/>
        </p:nvSpPr>
        <p:spPr>
          <a:xfrm>
            <a:off x="791064" y="1160227"/>
            <a:ext cx="25394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Setting 1: SSIM + FM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0F7C8B6-50A5-4C25-A346-F1C95E9EC5DE}"/>
              </a:ext>
            </a:extLst>
          </p:cNvPr>
          <p:cNvSpPr/>
          <p:nvPr/>
        </p:nvSpPr>
        <p:spPr>
          <a:xfrm>
            <a:off x="2220243" y="492351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dirty="0"/>
              <a:t>Style Loss </a:t>
            </a:r>
          </a:p>
          <a:p>
            <a:pPr algn="ctr"/>
            <a:r>
              <a:rPr lang="en-US" altLang="zh-CN" dirty="0"/>
              <a:t>detail information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E877C47-33A6-4040-B76E-DD6D8EF3A07D}"/>
              </a:ext>
            </a:extLst>
          </p:cNvPr>
          <p:cNvSpPr txBox="1">
            <a:spLocks/>
          </p:cNvSpPr>
          <p:nvPr/>
        </p:nvSpPr>
        <p:spPr>
          <a:xfrm>
            <a:off x="7274981" y="6214529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100" b="1" dirty="0">
                <a:solidFill>
                  <a:schemeClr val="bg1"/>
                </a:solidFill>
                <a:latin typeface="Arial"/>
                <a:cs typeface="Arial"/>
              </a:rPr>
              <a:t>ANALYSIS </a:t>
            </a:r>
            <a:r>
              <a:rPr kumimoji="0" lang="en-US" sz="1100" b="1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  16</a:t>
            </a:r>
            <a:endParaRPr kumimoji="0" lang="en-US" sz="11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546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>
            <a:extLst>
              <a:ext uri="{FF2B5EF4-FFF2-40B4-BE49-F238E27FC236}">
                <a16:creationId xmlns:a16="http://schemas.microsoft.com/office/drawing/2014/main" id="{EA22D486-5C24-40FB-B98D-33D89C14B86F}"/>
              </a:ext>
            </a:extLst>
          </p:cNvPr>
          <p:cNvSpPr txBox="1"/>
          <p:nvPr/>
        </p:nvSpPr>
        <p:spPr>
          <a:xfrm>
            <a:off x="419019" y="118643"/>
            <a:ext cx="739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200" b="1" dirty="0">
                <a:latin typeface="Arial"/>
                <a:cs typeface="Arial"/>
              </a:rPr>
              <a:t>Analysis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2CF98516-2390-49EC-9110-A9764C54581B}"/>
              </a:ext>
            </a:extLst>
          </p:cNvPr>
          <p:cNvSpPr txBox="1"/>
          <p:nvPr/>
        </p:nvSpPr>
        <p:spPr>
          <a:xfrm>
            <a:off x="580888" y="707790"/>
            <a:ext cx="7399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Ablation study</a:t>
            </a:r>
          </a:p>
          <a:p>
            <a:pPr lvl="1">
              <a:spcBef>
                <a:spcPct val="0"/>
              </a:spcBef>
              <a:defRPr/>
            </a:pPr>
            <a:endParaRPr lang="en-US" sz="20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937C7CC-5DA5-48B3-BAE0-4C7155B86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844" y="1723339"/>
            <a:ext cx="2505075" cy="12668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F23EA7B-48D6-43BC-BC97-0241BF83F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844" y="3426919"/>
            <a:ext cx="2514600" cy="12573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E6A2036-E313-4473-A678-6060E393DC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3604" y="3436444"/>
            <a:ext cx="2514600" cy="12477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495A174-607D-4146-9D4E-1D3DBB3F93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3604" y="1723339"/>
            <a:ext cx="2514600" cy="127635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B1B4708-00C6-43B2-9739-9FE915F1CF25}"/>
              </a:ext>
            </a:extLst>
          </p:cNvPr>
          <p:cNvSpPr/>
          <p:nvPr/>
        </p:nvSpPr>
        <p:spPr>
          <a:xfrm>
            <a:off x="791064" y="1160227"/>
            <a:ext cx="2475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Setting 2: SSIM +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</a:t>
            </a:r>
            <a:endParaRPr lang="en-US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E640FF7-D31B-447A-A38F-5F42E413CF3D}"/>
              </a:ext>
            </a:extLst>
          </p:cNvPr>
          <p:cNvSpPr/>
          <p:nvPr/>
        </p:nvSpPr>
        <p:spPr>
          <a:xfrm>
            <a:off x="2220243" y="492351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dirty="0"/>
              <a:t>Feature Matching Loss</a:t>
            </a:r>
          </a:p>
          <a:p>
            <a:pPr algn="ctr"/>
            <a:r>
              <a:rPr lang="en-US" altLang="zh-CN" dirty="0"/>
              <a:t>location, posture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87124D9-EB3D-4045-9DD1-B35DA64315D3}"/>
              </a:ext>
            </a:extLst>
          </p:cNvPr>
          <p:cNvSpPr txBox="1">
            <a:spLocks/>
          </p:cNvSpPr>
          <p:nvPr/>
        </p:nvSpPr>
        <p:spPr>
          <a:xfrm>
            <a:off x="7274981" y="6214529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100" b="1" dirty="0">
                <a:solidFill>
                  <a:schemeClr val="bg1"/>
                </a:solidFill>
                <a:latin typeface="Arial"/>
                <a:cs typeface="Arial"/>
              </a:rPr>
              <a:t>ANALYSIS </a:t>
            </a:r>
            <a:r>
              <a:rPr kumimoji="0" lang="en-US" sz="1100" b="1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  17</a:t>
            </a:r>
            <a:endParaRPr kumimoji="0" lang="en-US" sz="11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111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>
            <a:extLst>
              <a:ext uri="{FF2B5EF4-FFF2-40B4-BE49-F238E27FC236}">
                <a16:creationId xmlns:a16="http://schemas.microsoft.com/office/drawing/2014/main" id="{EA22D486-5C24-40FB-B98D-33D89C14B86F}"/>
              </a:ext>
            </a:extLst>
          </p:cNvPr>
          <p:cNvSpPr txBox="1"/>
          <p:nvPr/>
        </p:nvSpPr>
        <p:spPr>
          <a:xfrm>
            <a:off x="419019" y="118643"/>
            <a:ext cx="739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200" b="1" dirty="0">
                <a:latin typeface="Arial"/>
                <a:cs typeface="Arial"/>
              </a:rPr>
              <a:t>Analysis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2CF98516-2390-49EC-9110-A9764C54581B}"/>
              </a:ext>
            </a:extLst>
          </p:cNvPr>
          <p:cNvSpPr txBox="1"/>
          <p:nvPr/>
        </p:nvSpPr>
        <p:spPr>
          <a:xfrm>
            <a:off x="580888" y="707790"/>
            <a:ext cx="739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Ablation study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9B7C83-57BD-4C87-BE61-821170E04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750" y="3470720"/>
            <a:ext cx="2523744" cy="125316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F15F8B4-6963-4C58-9CF8-F980704B6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750" y="1733578"/>
            <a:ext cx="2523744" cy="12714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D7407CC-37C6-4B05-900A-5A9CFACAEC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029" y="1733578"/>
            <a:ext cx="2505075" cy="12668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73DC49C-208C-40E4-B957-6FDBC4ED77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3554" y="3470720"/>
            <a:ext cx="2495550" cy="12573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FEA7386-21D9-4156-85A7-AAB56C218450}"/>
              </a:ext>
            </a:extLst>
          </p:cNvPr>
          <p:cNvSpPr/>
          <p:nvPr/>
        </p:nvSpPr>
        <p:spPr>
          <a:xfrm>
            <a:off x="791064" y="1160227"/>
            <a:ext cx="2270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Setting 3: FM + SL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0123A97-7C5D-43EA-B24D-12FA605291EC}"/>
              </a:ext>
            </a:extLst>
          </p:cNvPr>
          <p:cNvSpPr/>
          <p:nvPr/>
        </p:nvSpPr>
        <p:spPr>
          <a:xfrm>
            <a:off x="2220243" y="492351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dirty="0"/>
              <a:t>SSIM Loss</a:t>
            </a:r>
          </a:p>
          <a:p>
            <a:pPr algn="ctr"/>
            <a:r>
              <a:rPr lang="en-US" altLang="zh-CN" dirty="0"/>
              <a:t>structure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0EAC5BF-4F0E-4DB9-AA82-9A7B81EF152A}"/>
              </a:ext>
            </a:extLst>
          </p:cNvPr>
          <p:cNvSpPr txBox="1">
            <a:spLocks/>
          </p:cNvSpPr>
          <p:nvPr/>
        </p:nvSpPr>
        <p:spPr>
          <a:xfrm>
            <a:off x="7274981" y="6214529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100" b="1" dirty="0">
                <a:solidFill>
                  <a:schemeClr val="bg1"/>
                </a:solidFill>
                <a:latin typeface="Arial"/>
                <a:cs typeface="Arial"/>
              </a:rPr>
              <a:t>ANALYSIS </a:t>
            </a:r>
            <a:r>
              <a:rPr kumimoji="0" lang="en-US" sz="1100" b="1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  18</a:t>
            </a:r>
            <a:endParaRPr kumimoji="0" lang="en-US" sz="11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47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7274981" y="6214529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1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CONTENT         </a:t>
            </a:r>
            <a:r>
              <a:rPr kumimoji="0" lang="en-US" sz="1100" b="1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  2</a:t>
            </a:r>
            <a:endParaRPr kumimoji="0" lang="en-US" sz="11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EA22D486-5C24-40FB-B98D-33D89C14B86F}"/>
              </a:ext>
            </a:extLst>
          </p:cNvPr>
          <p:cNvSpPr txBox="1"/>
          <p:nvPr/>
        </p:nvSpPr>
        <p:spPr>
          <a:xfrm>
            <a:off x="687980" y="524819"/>
            <a:ext cx="739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200" b="1" dirty="0">
                <a:latin typeface="Arial"/>
                <a:cs typeface="Arial"/>
              </a:rPr>
              <a:t>Contents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2CF98516-2390-49EC-9110-A9764C54581B}"/>
              </a:ext>
            </a:extLst>
          </p:cNvPr>
          <p:cNvSpPr txBox="1"/>
          <p:nvPr/>
        </p:nvSpPr>
        <p:spPr>
          <a:xfrm>
            <a:off x="580888" y="1447457"/>
            <a:ext cx="7399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pPr marL="285750" lvl="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pPr marL="285750" lvl="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marL="285750" lvl="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  <a:p>
            <a:pPr marL="285750" lvl="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</a:p>
          <a:p>
            <a:pPr marL="285750" lvl="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860"/>
    </mc:Choice>
    <mc:Fallback xmlns="">
      <p:transition spd="slow" advTm="79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>
            <a:extLst>
              <a:ext uri="{FF2B5EF4-FFF2-40B4-BE49-F238E27FC236}">
                <a16:creationId xmlns:a16="http://schemas.microsoft.com/office/drawing/2014/main" id="{EA22D486-5C24-40FB-B98D-33D89C14B86F}"/>
              </a:ext>
            </a:extLst>
          </p:cNvPr>
          <p:cNvSpPr txBox="1"/>
          <p:nvPr/>
        </p:nvSpPr>
        <p:spPr>
          <a:xfrm>
            <a:off x="419019" y="118643"/>
            <a:ext cx="739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200" b="1" dirty="0">
                <a:latin typeface="Arial"/>
                <a:cs typeface="Arial"/>
              </a:rPr>
              <a:t>Analysis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2CF98516-2390-49EC-9110-A9764C54581B}"/>
              </a:ext>
            </a:extLst>
          </p:cNvPr>
          <p:cNvSpPr txBox="1"/>
          <p:nvPr/>
        </p:nvSpPr>
        <p:spPr>
          <a:xfrm>
            <a:off x="580888" y="707790"/>
            <a:ext cx="739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Failure results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18F621-60FF-46C0-BA74-88729CF56F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7"/>
          <a:stretch/>
        </p:blipFill>
        <p:spPr>
          <a:xfrm>
            <a:off x="1148219" y="1476625"/>
            <a:ext cx="2230521" cy="11247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89AC75C-E3EC-4511-8164-59E4ED6B0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360" y="1476625"/>
            <a:ext cx="2230521" cy="11247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297F19E-18B9-4D4C-A322-7C90F8D92F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924"/>
          <a:stretch/>
        </p:blipFill>
        <p:spPr>
          <a:xfrm>
            <a:off x="6196014" y="1476626"/>
            <a:ext cx="2228850" cy="11247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91C3961-2161-4AF7-849A-55EB5783B7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14"/>
          <a:stretch/>
        </p:blipFill>
        <p:spPr>
          <a:xfrm>
            <a:off x="1148219" y="3044519"/>
            <a:ext cx="2230521" cy="112471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DA8B3C3-6F57-4893-9199-4FAB0C0B6AC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270"/>
          <a:stretch/>
        </p:blipFill>
        <p:spPr>
          <a:xfrm>
            <a:off x="3643359" y="3046040"/>
            <a:ext cx="2230521" cy="112471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B5A71BE-C258-4007-B744-95E3A7125D9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36"/>
          <a:stretch/>
        </p:blipFill>
        <p:spPr>
          <a:xfrm>
            <a:off x="6194342" y="3044519"/>
            <a:ext cx="2230522" cy="112471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E60B03B-0350-4354-8943-192E0E3B38F9}"/>
              </a:ext>
            </a:extLst>
          </p:cNvPr>
          <p:cNvSpPr/>
          <p:nvPr/>
        </p:nvSpPr>
        <p:spPr>
          <a:xfrm>
            <a:off x="3149436" y="4600731"/>
            <a:ext cx="266758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 Collapse !!</a:t>
            </a:r>
            <a:endParaRPr lang="zh-CN" alt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6264781-5097-4877-AB5D-2FD5B3E57E33}"/>
              </a:ext>
            </a:extLst>
          </p:cNvPr>
          <p:cNvSpPr txBox="1">
            <a:spLocks/>
          </p:cNvSpPr>
          <p:nvPr/>
        </p:nvSpPr>
        <p:spPr>
          <a:xfrm>
            <a:off x="7274981" y="6214529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100" b="1" dirty="0">
                <a:solidFill>
                  <a:schemeClr val="bg1"/>
                </a:solidFill>
                <a:latin typeface="Arial"/>
                <a:cs typeface="Arial"/>
              </a:rPr>
              <a:t>ANALYSIS </a:t>
            </a:r>
            <a:r>
              <a:rPr kumimoji="0" lang="en-US" sz="1100" b="1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  19</a:t>
            </a:r>
            <a:endParaRPr kumimoji="0" lang="en-US" sz="11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879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>
            <a:extLst>
              <a:ext uri="{FF2B5EF4-FFF2-40B4-BE49-F238E27FC236}">
                <a16:creationId xmlns:a16="http://schemas.microsoft.com/office/drawing/2014/main" id="{EA22D486-5C24-40FB-B98D-33D89C14B86F}"/>
              </a:ext>
            </a:extLst>
          </p:cNvPr>
          <p:cNvSpPr txBox="1"/>
          <p:nvPr/>
        </p:nvSpPr>
        <p:spPr>
          <a:xfrm>
            <a:off x="419019" y="118643"/>
            <a:ext cx="739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200" b="1" dirty="0">
                <a:latin typeface="Arial"/>
                <a:cs typeface="Arial"/>
              </a:rPr>
              <a:t>Analysis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2CF98516-2390-49EC-9110-A9764C54581B}"/>
              </a:ext>
            </a:extLst>
          </p:cNvPr>
          <p:cNvSpPr txBox="1"/>
          <p:nvPr/>
        </p:nvSpPr>
        <p:spPr>
          <a:xfrm>
            <a:off x="580888" y="707790"/>
            <a:ext cx="739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 of Mode Collision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53A6646-6C78-4253-9E0C-4BA32AC11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658" y="1346640"/>
            <a:ext cx="3255264" cy="22098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927DA5D-F2EF-4338-940D-ACE043F99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802" y="1346639"/>
            <a:ext cx="3257550" cy="22098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01A80B1-BF84-40BB-9674-EE3C4AE1937B}"/>
              </a:ext>
            </a:extLst>
          </p:cNvPr>
          <p:cNvSpPr txBox="1"/>
          <p:nvPr/>
        </p:nvSpPr>
        <p:spPr>
          <a:xfrm>
            <a:off x="2743477" y="3984741"/>
            <a:ext cx="42346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Solutions:</a:t>
            </a:r>
          </a:p>
          <a:p>
            <a:pPr marL="342900" indent="-342900">
              <a:buAutoNum type="arabicPeriod"/>
            </a:pPr>
            <a:r>
              <a:rPr lang="en-US" altLang="zh-CN" dirty="0"/>
              <a:t>Change the architecture of D and G</a:t>
            </a:r>
          </a:p>
          <a:p>
            <a:pPr marL="342900" indent="-342900">
              <a:buAutoNum type="arabicPeriod"/>
            </a:pPr>
            <a:r>
              <a:rPr lang="en-US" altLang="zh-CN" dirty="0"/>
              <a:t>Use gradient penalty</a:t>
            </a:r>
          </a:p>
          <a:p>
            <a:pPr marL="342900" indent="-342900">
              <a:buAutoNum type="arabicPeriod"/>
            </a:pPr>
            <a:r>
              <a:rPr lang="en-US" altLang="zh-CN" dirty="0"/>
              <a:t>Adding adaptive noise</a:t>
            </a:r>
            <a:endParaRPr lang="zh-CN" alt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8A7259F-0D5D-4CFA-88D6-C794758777AB}"/>
              </a:ext>
            </a:extLst>
          </p:cNvPr>
          <p:cNvSpPr txBox="1">
            <a:spLocks/>
          </p:cNvSpPr>
          <p:nvPr/>
        </p:nvSpPr>
        <p:spPr>
          <a:xfrm>
            <a:off x="7274981" y="6214529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100" b="1" dirty="0">
                <a:solidFill>
                  <a:schemeClr val="bg1"/>
                </a:solidFill>
                <a:latin typeface="Arial"/>
                <a:cs typeface="Arial"/>
              </a:rPr>
              <a:t>ANALYSIS </a:t>
            </a:r>
            <a:r>
              <a:rPr kumimoji="0" lang="en-US" sz="1100" b="1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  20</a:t>
            </a:r>
            <a:endParaRPr kumimoji="0" lang="en-US" sz="11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319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>
            <a:extLst>
              <a:ext uri="{FF2B5EF4-FFF2-40B4-BE49-F238E27FC236}">
                <a16:creationId xmlns:a16="http://schemas.microsoft.com/office/drawing/2014/main" id="{EA22D486-5C24-40FB-B98D-33D89C14B86F}"/>
              </a:ext>
            </a:extLst>
          </p:cNvPr>
          <p:cNvSpPr txBox="1"/>
          <p:nvPr/>
        </p:nvSpPr>
        <p:spPr>
          <a:xfrm>
            <a:off x="419019" y="118643"/>
            <a:ext cx="739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200" b="1" dirty="0">
                <a:latin typeface="Arial"/>
                <a:cs typeface="Arial"/>
              </a:rPr>
              <a:t>Future work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2CF98516-2390-49EC-9110-A9764C54581B}"/>
              </a:ext>
            </a:extLst>
          </p:cNvPr>
          <p:cNvSpPr txBox="1"/>
          <p:nvPr/>
        </p:nvSpPr>
        <p:spPr>
          <a:xfrm>
            <a:off x="613044" y="1531023"/>
            <a:ext cx="7399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Solving the mode collapse problem</a:t>
            </a:r>
          </a:p>
          <a:p>
            <a:pPr marL="285750" lvl="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Trying more difficult dataset:</a:t>
            </a:r>
          </a:p>
          <a:p>
            <a:pPr lvl="0">
              <a:spcBef>
                <a:spcPct val="0"/>
              </a:spcBef>
              <a:defRPr/>
            </a:pPr>
            <a:endParaRPr lang="en-US" sz="20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spcBef>
                <a:spcPct val="0"/>
              </a:spcBef>
              <a:defRPr/>
            </a:pPr>
            <a:endParaRPr lang="en-US" sz="20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Conduct some quantitative comparison.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911ED1E-95D1-4F52-B219-18E39598F789}"/>
              </a:ext>
            </a:extLst>
          </p:cNvPr>
          <p:cNvSpPr txBox="1">
            <a:spLocks/>
          </p:cNvSpPr>
          <p:nvPr/>
        </p:nvSpPr>
        <p:spPr>
          <a:xfrm>
            <a:off x="7274981" y="6214529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100" b="1" dirty="0">
                <a:solidFill>
                  <a:schemeClr val="bg1"/>
                </a:solidFill>
                <a:latin typeface="Arial"/>
                <a:cs typeface="Arial"/>
              </a:rPr>
              <a:t>FUTURE WORK </a:t>
            </a:r>
            <a:r>
              <a:rPr kumimoji="0" lang="en-US" sz="1100" b="1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  21</a:t>
            </a:r>
            <a:endParaRPr kumimoji="0" lang="en-US" sz="11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907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BA708CA-2E32-4CEE-86AB-E22D6EA29C30}"/>
              </a:ext>
            </a:extLst>
          </p:cNvPr>
          <p:cNvSpPr txBox="1"/>
          <p:nvPr/>
        </p:nvSpPr>
        <p:spPr>
          <a:xfrm>
            <a:off x="2846895" y="2422689"/>
            <a:ext cx="3450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Arial"/>
                <a:cs typeface="Arial"/>
              </a:rPr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E3BCA5-80F5-44C9-98B0-EFEE957123B4}"/>
              </a:ext>
            </a:extLst>
          </p:cNvPr>
          <p:cNvSpPr txBox="1">
            <a:spLocks/>
          </p:cNvSpPr>
          <p:nvPr/>
        </p:nvSpPr>
        <p:spPr>
          <a:xfrm>
            <a:off x="7274981" y="6214529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100" b="1" dirty="0">
                <a:solidFill>
                  <a:schemeClr val="bg1"/>
                </a:solidFill>
                <a:latin typeface="Arial"/>
                <a:cs typeface="Arial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4255492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7274981" y="6214529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100" b="1" noProof="0" dirty="0">
                <a:solidFill>
                  <a:schemeClr val="bg1"/>
                </a:solidFill>
                <a:latin typeface="Arial"/>
                <a:cs typeface="Arial"/>
              </a:rPr>
              <a:t>BACKGROUND </a:t>
            </a:r>
            <a:r>
              <a:rPr kumimoji="0" lang="en-US" sz="1100" b="1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  </a:t>
            </a:r>
            <a:r>
              <a:rPr lang="en-US" sz="1100" b="1" dirty="0">
                <a:solidFill>
                  <a:schemeClr val="bg1"/>
                </a:solidFill>
                <a:latin typeface="Arial"/>
                <a:cs typeface="Arial"/>
              </a:rPr>
              <a:t>3</a:t>
            </a:r>
            <a:endParaRPr kumimoji="0" lang="en-US" sz="11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EA22D486-5C24-40FB-B98D-33D89C14B86F}"/>
              </a:ext>
            </a:extLst>
          </p:cNvPr>
          <p:cNvSpPr txBox="1"/>
          <p:nvPr/>
        </p:nvSpPr>
        <p:spPr>
          <a:xfrm>
            <a:off x="414635" y="54005"/>
            <a:ext cx="739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200" b="1" dirty="0">
                <a:latin typeface="Arial"/>
                <a:cs typeface="Arial"/>
              </a:rPr>
              <a:t>Background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FED38393-0523-4AAC-A399-1E41132B0C90}"/>
              </a:ext>
            </a:extLst>
          </p:cNvPr>
          <p:cNvSpPr/>
          <p:nvPr/>
        </p:nvSpPr>
        <p:spPr>
          <a:xfrm>
            <a:off x="263630" y="638780"/>
            <a:ext cx="8551530" cy="494647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r>
              <a:rPr lang="en-US" altLang="zh-CN" sz="2800" b="1" dirty="0"/>
              <a:t>Image translation</a:t>
            </a:r>
          </a:p>
        </p:txBody>
      </p:sp>
      <p:pic>
        <p:nvPicPr>
          <p:cNvPr id="1026" name="Picture 2" descr="Art &amp; Soul (Part 1)—A Style Transfer Website Based on Tkinter and ...">
            <a:extLst>
              <a:ext uri="{FF2B5EF4-FFF2-40B4-BE49-F238E27FC236}">
                <a16:creationId xmlns:a16="http://schemas.microsoft.com/office/drawing/2014/main" id="{4665C0C7-506E-4800-BDCA-07B28B4F1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27" y="1515313"/>
            <a:ext cx="1779792" cy="88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0A49E3B-B27B-4949-9289-0D0757D1573E}"/>
              </a:ext>
            </a:extLst>
          </p:cNvPr>
          <p:cNvSpPr txBox="1"/>
          <p:nvPr/>
        </p:nvSpPr>
        <p:spPr>
          <a:xfrm>
            <a:off x="452527" y="2484853"/>
            <a:ext cx="2267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</a:t>
            </a:r>
            <a:r>
              <a:rPr lang="en-US" altLang="zh-CN" sz="1600" dirty="0">
                <a:solidFill>
                  <a:schemeClr val="bg2">
                    <a:lumMod val="10000"/>
                  </a:schemeClr>
                </a:solidFill>
              </a:rPr>
              <a:t>Style Transfer</a:t>
            </a:r>
            <a:endParaRPr lang="zh-CN" altLang="en-US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D5D3370-D6A9-4A37-9A76-CEA7780F03E3}"/>
              </a:ext>
            </a:extLst>
          </p:cNvPr>
          <p:cNvSpPr txBox="1"/>
          <p:nvPr/>
        </p:nvSpPr>
        <p:spPr>
          <a:xfrm>
            <a:off x="3147082" y="1739091"/>
            <a:ext cx="2267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</a:t>
            </a:r>
            <a:r>
              <a:rPr lang="en-US" altLang="zh-CN" sz="1600" dirty="0">
                <a:solidFill>
                  <a:schemeClr val="bg2">
                    <a:lumMod val="10000"/>
                  </a:schemeClr>
                </a:solidFill>
              </a:rPr>
              <a:t>Super Resolution</a:t>
            </a:r>
            <a:endParaRPr lang="zh-CN" altLang="en-US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3F1D393-00F3-4BCD-BE63-E31FC12C8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437" y="784227"/>
            <a:ext cx="1383282" cy="954864"/>
          </a:xfrm>
          <a:prstGeom prst="rect">
            <a:avLst/>
          </a:prstGeom>
        </p:spPr>
      </p:pic>
      <p:pic>
        <p:nvPicPr>
          <p:cNvPr id="1032" name="Picture 8" descr="Colorization Of Black And White Photos Of Historical Icons | Fstoppers">
            <a:extLst>
              <a:ext uri="{FF2B5EF4-FFF2-40B4-BE49-F238E27FC236}">
                <a16:creationId xmlns:a16="http://schemas.microsoft.com/office/drawing/2014/main" id="{F46BBDB8-8FD0-4F06-9AD8-530D35E93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617" y="1354045"/>
            <a:ext cx="1687637" cy="95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8733E7E-7407-4004-B9BE-5C51DB89F4A1}"/>
              </a:ext>
            </a:extLst>
          </p:cNvPr>
          <p:cNvSpPr txBox="1"/>
          <p:nvPr/>
        </p:nvSpPr>
        <p:spPr>
          <a:xfrm>
            <a:off x="6523158" y="2400271"/>
            <a:ext cx="2396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</a:t>
            </a:r>
            <a:r>
              <a:rPr lang="en-US" altLang="zh-CN" sz="1600" dirty="0">
                <a:solidFill>
                  <a:schemeClr val="bg2">
                    <a:lumMod val="10000"/>
                  </a:schemeClr>
                </a:solidFill>
              </a:rPr>
              <a:t>Image Colorization</a:t>
            </a:r>
            <a:endParaRPr lang="zh-CN" altLang="en-US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0D1DC6C-87B1-42FE-9D21-B57DB4ACE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4946" y="2288868"/>
            <a:ext cx="2913329" cy="147191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06CAA29-835D-4A3F-82AE-5B0C1486E1CF}"/>
              </a:ext>
            </a:extLst>
          </p:cNvPr>
          <p:cNvSpPr txBox="1"/>
          <p:nvPr/>
        </p:nvSpPr>
        <p:spPr>
          <a:xfrm>
            <a:off x="3055048" y="3941231"/>
            <a:ext cx="276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</a:t>
            </a:r>
            <a:r>
              <a:rPr lang="en-US" altLang="zh-CN" dirty="0">
                <a:solidFill>
                  <a:schemeClr val="tx1">
                    <a:lumMod val="60000"/>
                    <a:lumOff val="40000"/>
                  </a:schemeClr>
                </a:solidFill>
              </a:rPr>
              <a:t>Object transfiguration</a:t>
            </a:r>
            <a:endParaRPr lang="zh-CN" alt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E2D40DF-D03F-4E4F-9CC2-5BB92457F0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66" y="3562301"/>
            <a:ext cx="1676960" cy="93909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B77CB200-2890-4B17-806C-A9418D1C96E1}"/>
              </a:ext>
            </a:extLst>
          </p:cNvPr>
          <p:cNvSpPr txBox="1"/>
          <p:nvPr/>
        </p:nvSpPr>
        <p:spPr>
          <a:xfrm>
            <a:off x="273844" y="4686065"/>
            <a:ext cx="2267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</a:t>
            </a:r>
            <a:r>
              <a:rPr lang="en-US" altLang="zh-CN" sz="1600" dirty="0">
                <a:solidFill>
                  <a:schemeClr val="bg2">
                    <a:lumMod val="10000"/>
                  </a:schemeClr>
                </a:solidFill>
              </a:rPr>
              <a:t>Edges to Photo</a:t>
            </a:r>
            <a:endParaRPr lang="zh-CN" altLang="en-US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AC81091-87EC-4E65-94B0-53F4AFD493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2941" y="3574364"/>
            <a:ext cx="1887877" cy="93909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616912AD-8E64-4518-8929-6A66359A4754}"/>
              </a:ext>
            </a:extLst>
          </p:cNvPr>
          <p:cNvSpPr txBox="1"/>
          <p:nvPr/>
        </p:nvSpPr>
        <p:spPr>
          <a:xfrm>
            <a:off x="6682664" y="4550898"/>
            <a:ext cx="2267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</a:t>
            </a:r>
            <a:r>
              <a:rPr lang="en-US" altLang="zh-CN" sz="1600" dirty="0">
                <a:solidFill>
                  <a:schemeClr val="bg2">
                    <a:lumMod val="10000"/>
                  </a:schemeClr>
                </a:solidFill>
              </a:rPr>
              <a:t>Day to Night</a:t>
            </a:r>
            <a:endParaRPr lang="zh-CN" altLang="en-US" sz="16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46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662"/>
    </mc:Choice>
    <mc:Fallback xmlns="">
      <p:transition spd="slow" advTm="896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7274981" y="6214529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100" b="1" noProof="0" dirty="0">
                <a:solidFill>
                  <a:schemeClr val="bg1"/>
                </a:solidFill>
                <a:latin typeface="Arial"/>
                <a:cs typeface="Arial"/>
              </a:rPr>
              <a:t>MOTIVATION</a:t>
            </a:r>
            <a:r>
              <a:rPr kumimoji="0" lang="en-US" sz="1100" b="1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 |  </a:t>
            </a:r>
            <a:r>
              <a:rPr lang="en-US" sz="1100" b="1" dirty="0">
                <a:solidFill>
                  <a:schemeClr val="bg1"/>
                </a:solidFill>
                <a:latin typeface="Arial"/>
                <a:cs typeface="Arial"/>
              </a:rPr>
              <a:t>4</a:t>
            </a:r>
            <a:endParaRPr kumimoji="0" lang="en-US" sz="11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EA22D486-5C24-40FB-B98D-33D89C14B86F}"/>
              </a:ext>
            </a:extLst>
          </p:cNvPr>
          <p:cNvSpPr txBox="1"/>
          <p:nvPr/>
        </p:nvSpPr>
        <p:spPr>
          <a:xfrm>
            <a:off x="418354" y="111334"/>
            <a:ext cx="739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200" b="1" dirty="0">
                <a:latin typeface="Arial"/>
                <a:cs typeface="Arial"/>
              </a:rPr>
              <a:t>Motivation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2CF98516-2390-49EC-9110-A9764C54581B}"/>
              </a:ext>
            </a:extLst>
          </p:cNvPr>
          <p:cNvSpPr txBox="1"/>
          <p:nvPr/>
        </p:nvSpPr>
        <p:spPr>
          <a:xfrm>
            <a:off x="580888" y="1447457"/>
            <a:ext cx="73998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Difficulty</a:t>
            </a:r>
            <a:r>
              <a:rPr lang="en-US" sz="2000" dirty="0">
                <a:solidFill>
                  <a:srgbClr val="3232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1:  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Texture, Color</a:t>
            </a:r>
            <a:r>
              <a:rPr lang="en-US" sz="2000" dirty="0">
                <a:solidFill>
                  <a:srgbClr val="3232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transformation + </a:t>
            </a:r>
            <a:r>
              <a:rPr lang="en-US" sz="2000" dirty="0">
                <a:solidFill>
                  <a:schemeClr val="tx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Shape Deformation</a:t>
            </a:r>
          </a:p>
          <a:p>
            <a:pPr marL="285750" lvl="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schemeClr val="tx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schemeClr val="tx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schemeClr val="tx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Difficulty 2:  </a:t>
            </a:r>
            <a:r>
              <a:rPr lang="en-US" sz="2000" dirty="0">
                <a:solidFill>
                  <a:schemeClr val="tx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Unpaired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</a:p>
          <a:p>
            <a:pPr marL="285750" lvl="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Difficulty 3:  </a:t>
            </a:r>
            <a:r>
              <a:rPr lang="en-US" sz="2000" dirty="0">
                <a:solidFill>
                  <a:schemeClr val="tx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help of additional information (e.g.</a:t>
            </a:r>
          </a:p>
          <a:p>
            <a:pPr lvl="0">
              <a:spcBef>
                <a:spcPct val="0"/>
              </a:spcBef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segmentation masks)</a:t>
            </a:r>
          </a:p>
        </p:txBody>
      </p:sp>
    </p:spTree>
    <p:extLst>
      <p:ext uri="{BB962C8B-B14F-4D97-AF65-F5344CB8AC3E}">
        <p14:creationId xmlns:p14="http://schemas.microsoft.com/office/powerpoint/2010/main" val="284941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7274981" y="6214529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100" b="1" dirty="0">
                <a:solidFill>
                  <a:schemeClr val="bg1"/>
                </a:solidFill>
                <a:latin typeface="Arial"/>
                <a:cs typeface="Arial"/>
              </a:rPr>
              <a:t>METHODOLOGY</a:t>
            </a:r>
            <a:r>
              <a:rPr kumimoji="0" lang="en-US" sz="1100" b="1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 |  5</a:t>
            </a:r>
            <a:endParaRPr kumimoji="0" lang="en-US" sz="11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EA22D486-5C24-40FB-B98D-33D89C14B86F}"/>
              </a:ext>
            </a:extLst>
          </p:cNvPr>
          <p:cNvSpPr txBox="1"/>
          <p:nvPr/>
        </p:nvSpPr>
        <p:spPr>
          <a:xfrm>
            <a:off x="419019" y="118643"/>
            <a:ext cx="739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200" b="1" dirty="0">
                <a:latin typeface="Arial"/>
                <a:cs typeface="Arial"/>
              </a:rPr>
              <a:t>Methodology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2CF98516-2390-49EC-9110-A9764C54581B}"/>
              </a:ext>
            </a:extLst>
          </p:cNvPr>
          <p:cNvSpPr txBox="1"/>
          <p:nvPr/>
        </p:nvSpPr>
        <p:spPr>
          <a:xfrm>
            <a:off x="580888" y="707790"/>
            <a:ext cx="739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Baseline (</a:t>
            </a:r>
            <a:r>
              <a:rPr lang="en-US" sz="20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CycleGAN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" name="箭头: 五边形 2">
            <a:extLst>
              <a:ext uri="{FF2B5EF4-FFF2-40B4-BE49-F238E27FC236}">
                <a16:creationId xmlns:a16="http://schemas.microsoft.com/office/drawing/2014/main" id="{8C947B3A-1367-4A96-8A2B-49649B976E4F}"/>
              </a:ext>
            </a:extLst>
          </p:cNvPr>
          <p:cNvSpPr/>
          <p:nvPr/>
        </p:nvSpPr>
        <p:spPr>
          <a:xfrm>
            <a:off x="2446638" y="2094479"/>
            <a:ext cx="1054444" cy="832021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</a:t>
            </a:r>
            <a:endParaRPr lang="zh-CN" altLang="en-US" dirty="0"/>
          </a:p>
        </p:txBody>
      </p:sp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886016D5-C852-49E4-8178-F590F23F496C}"/>
              </a:ext>
            </a:extLst>
          </p:cNvPr>
          <p:cNvSpPr/>
          <p:nvPr/>
        </p:nvSpPr>
        <p:spPr>
          <a:xfrm flipH="1">
            <a:off x="4885038" y="3820306"/>
            <a:ext cx="1054444" cy="832021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</a:t>
            </a:r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3E089C84-3F01-4B68-9103-E8D2F8493EFD}"/>
              </a:ext>
            </a:extLst>
          </p:cNvPr>
          <p:cNvSpPr/>
          <p:nvPr/>
        </p:nvSpPr>
        <p:spPr>
          <a:xfrm>
            <a:off x="4885038" y="2151109"/>
            <a:ext cx="914400" cy="718759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6BF2CB5-4ED5-4363-AC2B-ABF0912A16C9}"/>
              </a:ext>
            </a:extLst>
          </p:cNvPr>
          <p:cNvSpPr/>
          <p:nvPr/>
        </p:nvSpPr>
        <p:spPr>
          <a:xfrm>
            <a:off x="2001695" y="4652327"/>
            <a:ext cx="914400" cy="718759"/>
          </a:xfrm>
          <a:prstGeom prst="roundRect">
            <a:avLst/>
          </a:prstGeom>
          <a:ln>
            <a:solidFill>
              <a:srgbClr val="FFFF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"/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</a:t>
            </a:r>
            <a:endParaRPr lang="zh-CN" altLang="en-US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BA6EC4D-52AC-42B9-A6BE-6546E52E51D6}"/>
              </a:ext>
            </a:extLst>
          </p:cNvPr>
          <p:cNvCxnSpPr/>
          <p:nvPr/>
        </p:nvCxnSpPr>
        <p:spPr>
          <a:xfrm>
            <a:off x="1499286" y="2510488"/>
            <a:ext cx="724930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46831B22-A939-42FF-994D-8C7737EC9153}"/>
              </a:ext>
            </a:extLst>
          </p:cNvPr>
          <p:cNvSpPr txBox="1"/>
          <p:nvPr/>
        </p:nvSpPr>
        <p:spPr>
          <a:xfrm>
            <a:off x="580888" y="2323070"/>
            <a:ext cx="832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Real  A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2D074DC-52B0-4E25-B2F2-C1D2C276D772}"/>
              </a:ext>
            </a:extLst>
          </p:cNvPr>
          <p:cNvSpPr txBox="1"/>
          <p:nvPr/>
        </p:nvSpPr>
        <p:spPr>
          <a:xfrm>
            <a:off x="3723504" y="2002137"/>
            <a:ext cx="939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Fake  B</a:t>
            </a:r>
            <a:endParaRPr lang="zh-CN" altLang="en-US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F0A74FC-9D5C-4354-B55E-95A1DCEA030E}"/>
              </a:ext>
            </a:extLst>
          </p:cNvPr>
          <p:cNvCxnSpPr/>
          <p:nvPr/>
        </p:nvCxnSpPr>
        <p:spPr>
          <a:xfrm>
            <a:off x="3847070" y="2507736"/>
            <a:ext cx="724930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497DB946-8D2B-4C97-B124-2F2F2DED9C87}"/>
              </a:ext>
            </a:extLst>
          </p:cNvPr>
          <p:cNvSpPr txBox="1"/>
          <p:nvPr/>
        </p:nvSpPr>
        <p:spPr>
          <a:xfrm>
            <a:off x="4942643" y="971550"/>
            <a:ext cx="939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Real  B</a:t>
            </a:r>
            <a:endParaRPr lang="zh-CN" altLang="en-US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5E3062D-8509-4D1C-83F4-07B2832A92D0}"/>
              </a:ext>
            </a:extLst>
          </p:cNvPr>
          <p:cNvCxnSpPr>
            <a:cxnSpLocks/>
          </p:cNvCxnSpPr>
          <p:nvPr/>
        </p:nvCxnSpPr>
        <p:spPr>
          <a:xfrm>
            <a:off x="5342238" y="1340882"/>
            <a:ext cx="0" cy="661255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365F3F7D-4620-42FC-BA97-D48ACB67DE7D}"/>
              </a:ext>
            </a:extLst>
          </p:cNvPr>
          <p:cNvCxnSpPr/>
          <p:nvPr/>
        </p:nvCxnSpPr>
        <p:spPr>
          <a:xfrm>
            <a:off x="6198973" y="2507050"/>
            <a:ext cx="724930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E8DEABA7-B6C4-489A-902E-B402D8354BCC}"/>
              </a:ext>
            </a:extLst>
          </p:cNvPr>
          <p:cNvSpPr txBox="1"/>
          <p:nvPr/>
        </p:nvSpPr>
        <p:spPr>
          <a:xfrm>
            <a:off x="7148546" y="2325822"/>
            <a:ext cx="1414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cs typeface="Times New Roman" panose="02020603050405020304" pitchFamily="18" charset="0"/>
              </a:rPr>
              <a:t>Real  or Fake?</a:t>
            </a:r>
            <a:endParaRPr lang="zh-CN" altLang="en-US" dirty="0">
              <a:solidFill>
                <a:schemeClr val="bg2">
                  <a:lumMod val="10000"/>
                </a:schemeClr>
              </a:solidFill>
              <a:cs typeface="Times New Roman" panose="02020603050405020304" pitchFamily="18" charset="0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D409DB2-187A-4EA5-877F-D154CE68455A}"/>
              </a:ext>
            </a:extLst>
          </p:cNvPr>
          <p:cNvCxnSpPr>
            <a:cxnSpLocks/>
          </p:cNvCxnSpPr>
          <p:nvPr/>
        </p:nvCxnSpPr>
        <p:spPr>
          <a:xfrm>
            <a:off x="4118919" y="2510488"/>
            <a:ext cx="1416908" cy="1213015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83F2C5A4-6899-4E35-8A62-602714B67851}"/>
              </a:ext>
            </a:extLst>
          </p:cNvPr>
          <p:cNvCxnSpPr>
            <a:cxnSpLocks/>
          </p:cNvCxnSpPr>
          <p:nvPr/>
        </p:nvCxnSpPr>
        <p:spPr>
          <a:xfrm flipH="1" flipV="1">
            <a:off x="3567105" y="4238384"/>
            <a:ext cx="1037968" cy="1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86EDCE14-FBD5-4364-A6D2-F73F8B3E1D45}"/>
              </a:ext>
            </a:extLst>
          </p:cNvPr>
          <p:cNvSpPr txBox="1"/>
          <p:nvPr/>
        </p:nvSpPr>
        <p:spPr>
          <a:xfrm>
            <a:off x="1709351" y="4053719"/>
            <a:ext cx="17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Reconstructed A</a:t>
            </a:r>
            <a:endParaRPr lang="zh-CN" altLang="en-US" dirty="0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E1E44E8-C837-4CEE-9F15-3D5EE3581AA8}"/>
              </a:ext>
            </a:extLst>
          </p:cNvPr>
          <p:cNvCxnSpPr>
            <a:cxnSpLocks/>
          </p:cNvCxnSpPr>
          <p:nvPr/>
        </p:nvCxnSpPr>
        <p:spPr>
          <a:xfrm flipV="1">
            <a:off x="1401605" y="1686905"/>
            <a:ext cx="806256" cy="552222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115479AB-96BA-4A41-A4A1-CB5D856DED7A}"/>
              </a:ext>
            </a:extLst>
          </p:cNvPr>
          <p:cNvSpPr txBox="1"/>
          <p:nvPr/>
        </p:nvSpPr>
        <p:spPr>
          <a:xfrm>
            <a:off x="7318297" y="1295650"/>
            <a:ext cx="117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GAN loss</a:t>
            </a:r>
            <a:endParaRPr lang="zh-CN" altLang="en-US" dirty="0">
              <a:solidFill>
                <a:srgbClr val="0070C0"/>
              </a:solidFill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2AF5D7D6-6E1B-42DC-97D3-F3274B0EFF1B}"/>
              </a:ext>
            </a:extLst>
          </p:cNvPr>
          <p:cNvCxnSpPr>
            <a:cxnSpLocks/>
          </p:cNvCxnSpPr>
          <p:nvPr/>
        </p:nvCxnSpPr>
        <p:spPr>
          <a:xfrm flipH="1" flipV="1">
            <a:off x="3181048" y="1636017"/>
            <a:ext cx="862491" cy="390417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833F9531-04BF-45AA-878A-EF0598E54C8B}"/>
              </a:ext>
            </a:extLst>
          </p:cNvPr>
          <p:cNvCxnSpPr>
            <a:cxnSpLocks/>
          </p:cNvCxnSpPr>
          <p:nvPr/>
        </p:nvCxnSpPr>
        <p:spPr>
          <a:xfrm flipV="1">
            <a:off x="7797115" y="1694369"/>
            <a:ext cx="0" cy="492434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AF23CB35-B7D4-4ACB-8932-BF7819115618}"/>
              </a:ext>
            </a:extLst>
          </p:cNvPr>
          <p:cNvSpPr txBox="1"/>
          <p:nvPr/>
        </p:nvSpPr>
        <p:spPr>
          <a:xfrm>
            <a:off x="1778773" y="1106316"/>
            <a:ext cx="221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Identity loss (L1 norm)</a:t>
            </a:r>
            <a:endParaRPr lang="zh-CN" altLang="en-US" dirty="0">
              <a:solidFill>
                <a:srgbClr val="0070C0"/>
              </a:solidFill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C8092414-922C-4A55-B50B-F44E68E12F00}"/>
              </a:ext>
            </a:extLst>
          </p:cNvPr>
          <p:cNvCxnSpPr>
            <a:cxnSpLocks/>
          </p:cNvCxnSpPr>
          <p:nvPr/>
        </p:nvCxnSpPr>
        <p:spPr>
          <a:xfrm flipH="1" flipV="1">
            <a:off x="1709351" y="3709080"/>
            <a:ext cx="862491" cy="390417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9FF3DF1A-94F4-40A0-9A44-67814AEE6024}"/>
              </a:ext>
            </a:extLst>
          </p:cNvPr>
          <p:cNvCxnSpPr>
            <a:cxnSpLocks/>
          </p:cNvCxnSpPr>
          <p:nvPr/>
        </p:nvCxnSpPr>
        <p:spPr>
          <a:xfrm>
            <a:off x="903820" y="2692402"/>
            <a:ext cx="193710" cy="545505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2E2CF586-8838-400B-B21E-B359B436E034}"/>
              </a:ext>
            </a:extLst>
          </p:cNvPr>
          <p:cNvSpPr txBox="1"/>
          <p:nvPr/>
        </p:nvSpPr>
        <p:spPr>
          <a:xfrm>
            <a:off x="903820" y="3329297"/>
            <a:ext cx="221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Cycle loss (L1 norm)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42" name="TextBox 4">
            <a:extLst>
              <a:ext uri="{FF2B5EF4-FFF2-40B4-BE49-F238E27FC236}">
                <a16:creationId xmlns:a16="http://schemas.microsoft.com/office/drawing/2014/main" id="{0C6E3AE6-29FF-4080-94B9-0DDAF5308036}"/>
              </a:ext>
            </a:extLst>
          </p:cNvPr>
          <p:cNvSpPr txBox="1"/>
          <p:nvPr/>
        </p:nvSpPr>
        <p:spPr>
          <a:xfrm>
            <a:off x="6451338" y="3611612"/>
            <a:ext cx="28089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Unable to change shape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DA6C4D22-2243-4DBF-99CD-B1819D88A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819" y="4426933"/>
            <a:ext cx="632141" cy="55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21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6" grpId="0"/>
      <p:bldP spid="41" grpId="0"/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7274981" y="6214529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100" b="1" dirty="0">
                <a:solidFill>
                  <a:schemeClr val="bg1"/>
                </a:solidFill>
                <a:latin typeface="Arial"/>
                <a:cs typeface="Arial"/>
              </a:rPr>
              <a:t>METHODOLOGY</a:t>
            </a:r>
            <a:r>
              <a:rPr kumimoji="0" lang="en-US" sz="1100" b="1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 |  6</a:t>
            </a:r>
            <a:endParaRPr kumimoji="0" lang="en-US" sz="11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EA22D486-5C24-40FB-B98D-33D89C14B86F}"/>
              </a:ext>
            </a:extLst>
          </p:cNvPr>
          <p:cNvSpPr txBox="1"/>
          <p:nvPr/>
        </p:nvSpPr>
        <p:spPr>
          <a:xfrm>
            <a:off x="419019" y="118643"/>
            <a:ext cx="739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200" b="1" dirty="0">
                <a:latin typeface="Arial"/>
                <a:cs typeface="Arial"/>
              </a:rPr>
              <a:t>Methodology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2CF98516-2390-49EC-9110-A9764C54581B}"/>
              </a:ext>
            </a:extLst>
          </p:cNvPr>
          <p:cNvSpPr txBox="1"/>
          <p:nvPr/>
        </p:nvSpPr>
        <p:spPr>
          <a:xfrm>
            <a:off x="580888" y="707790"/>
            <a:ext cx="739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Baseline (</a:t>
            </a:r>
            <a:r>
              <a:rPr lang="en-US" sz="20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GANimorph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" name="箭头: 五边形 2">
            <a:extLst>
              <a:ext uri="{FF2B5EF4-FFF2-40B4-BE49-F238E27FC236}">
                <a16:creationId xmlns:a16="http://schemas.microsoft.com/office/drawing/2014/main" id="{8C947B3A-1367-4A96-8A2B-49649B976E4F}"/>
              </a:ext>
            </a:extLst>
          </p:cNvPr>
          <p:cNvSpPr/>
          <p:nvPr/>
        </p:nvSpPr>
        <p:spPr>
          <a:xfrm>
            <a:off x="2446638" y="2094479"/>
            <a:ext cx="1054444" cy="832021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</a:t>
            </a:r>
            <a:endParaRPr lang="zh-CN" altLang="en-US" dirty="0"/>
          </a:p>
        </p:txBody>
      </p:sp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886016D5-C852-49E4-8178-F590F23F496C}"/>
              </a:ext>
            </a:extLst>
          </p:cNvPr>
          <p:cNvSpPr/>
          <p:nvPr/>
        </p:nvSpPr>
        <p:spPr>
          <a:xfrm flipH="1">
            <a:off x="4885038" y="3820306"/>
            <a:ext cx="1054444" cy="832021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</a:t>
            </a:r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3E089C84-3F01-4B68-9103-E8D2F8493EFD}"/>
              </a:ext>
            </a:extLst>
          </p:cNvPr>
          <p:cNvSpPr/>
          <p:nvPr/>
        </p:nvSpPr>
        <p:spPr>
          <a:xfrm>
            <a:off x="4885038" y="2151109"/>
            <a:ext cx="914400" cy="718759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6BF2CB5-4ED5-4363-AC2B-ABF0912A16C9}"/>
              </a:ext>
            </a:extLst>
          </p:cNvPr>
          <p:cNvSpPr/>
          <p:nvPr/>
        </p:nvSpPr>
        <p:spPr>
          <a:xfrm>
            <a:off x="2001695" y="4652327"/>
            <a:ext cx="914400" cy="718759"/>
          </a:xfrm>
          <a:prstGeom prst="roundRect">
            <a:avLst/>
          </a:prstGeom>
          <a:ln>
            <a:solidFill>
              <a:srgbClr val="FFFF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"/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</a:t>
            </a:r>
            <a:endParaRPr lang="zh-CN" altLang="en-US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BA6EC4D-52AC-42B9-A6BE-6546E52E51D6}"/>
              </a:ext>
            </a:extLst>
          </p:cNvPr>
          <p:cNvCxnSpPr/>
          <p:nvPr/>
        </p:nvCxnSpPr>
        <p:spPr>
          <a:xfrm>
            <a:off x="1499286" y="2510488"/>
            <a:ext cx="724930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46831B22-A939-42FF-994D-8C7737EC9153}"/>
              </a:ext>
            </a:extLst>
          </p:cNvPr>
          <p:cNvSpPr txBox="1"/>
          <p:nvPr/>
        </p:nvSpPr>
        <p:spPr>
          <a:xfrm>
            <a:off x="580888" y="2323070"/>
            <a:ext cx="832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Real  A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2D074DC-52B0-4E25-B2F2-C1D2C276D772}"/>
              </a:ext>
            </a:extLst>
          </p:cNvPr>
          <p:cNvSpPr txBox="1"/>
          <p:nvPr/>
        </p:nvSpPr>
        <p:spPr>
          <a:xfrm>
            <a:off x="3723504" y="2002137"/>
            <a:ext cx="939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Fake  B</a:t>
            </a:r>
            <a:endParaRPr lang="zh-CN" altLang="en-US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F0A74FC-9D5C-4354-B55E-95A1DCEA030E}"/>
              </a:ext>
            </a:extLst>
          </p:cNvPr>
          <p:cNvCxnSpPr/>
          <p:nvPr/>
        </p:nvCxnSpPr>
        <p:spPr>
          <a:xfrm>
            <a:off x="3847070" y="2507736"/>
            <a:ext cx="724930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497DB946-8D2B-4C97-B124-2F2F2DED9C87}"/>
              </a:ext>
            </a:extLst>
          </p:cNvPr>
          <p:cNvSpPr txBox="1"/>
          <p:nvPr/>
        </p:nvSpPr>
        <p:spPr>
          <a:xfrm>
            <a:off x="4942643" y="971550"/>
            <a:ext cx="939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Real  B</a:t>
            </a:r>
            <a:endParaRPr lang="zh-CN" altLang="en-US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5E3062D-8509-4D1C-83F4-07B2832A92D0}"/>
              </a:ext>
            </a:extLst>
          </p:cNvPr>
          <p:cNvCxnSpPr>
            <a:cxnSpLocks/>
          </p:cNvCxnSpPr>
          <p:nvPr/>
        </p:nvCxnSpPr>
        <p:spPr>
          <a:xfrm>
            <a:off x="5342238" y="1340882"/>
            <a:ext cx="0" cy="661255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365F3F7D-4620-42FC-BA97-D48ACB67DE7D}"/>
              </a:ext>
            </a:extLst>
          </p:cNvPr>
          <p:cNvCxnSpPr/>
          <p:nvPr/>
        </p:nvCxnSpPr>
        <p:spPr>
          <a:xfrm>
            <a:off x="6198973" y="2507050"/>
            <a:ext cx="724930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D409DB2-187A-4EA5-877F-D154CE68455A}"/>
              </a:ext>
            </a:extLst>
          </p:cNvPr>
          <p:cNvCxnSpPr>
            <a:cxnSpLocks/>
          </p:cNvCxnSpPr>
          <p:nvPr/>
        </p:nvCxnSpPr>
        <p:spPr>
          <a:xfrm>
            <a:off x="4118919" y="2510488"/>
            <a:ext cx="1416908" cy="1213015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83F2C5A4-6899-4E35-8A62-602714B67851}"/>
              </a:ext>
            </a:extLst>
          </p:cNvPr>
          <p:cNvCxnSpPr>
            <a:cxnSpLocks/>
          </p:cNvCxnSpPr>
          <p:nvPr/>
        </p:nvCxnSpPr>
        <p:spPr>
          <a:xfrm flipH="1" flipV="1">
            <a:off x="3567105" y="4238384"/>
            <a:ext cx="1037968" cy="1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86EDCE14-FBD5-4364-A6D2-F73F8B3E1D45}"/>
              </a:ext>
            </a:extLst>
          </p:cNvPr>
          <p:cNvSpPr txBox="1"/>
          <p:nvPr/>
        </p:nvSpPr>
        <p:spPr>
          <a:xfrm>
            <a:off x="1709351" y="4053719"/>
            <a:ext cx="17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Reconstructed A</a:t>
            </a:r>
            <a:endParaRPr lang="zh-CN" altLang="en-US" dirty="0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E1E44E8-C837-4CEE-9F15-3D5EE3581AA8}"/>
              </a:ext>
            </a:extLst>
          </p:cNvPr>
          <p:cNvCxnSpPr>
            <a:cxnSpLocks/>
          </p:cNvCxnSpPr>
          <p:nvPr/>
        </p:nvCxnSpPr>
        <p:spPr>
          <a:xfrm flipH="1">
            <a:off x="3978876" y="1030020"/>
            <a:ext cx="963769" cy="275977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115479AB-96BA-4A41-A4A1-CB5D856DED7A}"/>
              </a:ext>
            </a:extLst>
          </p:cNvPr>
          <p:cNvSpPr txBox="1"/>
          <p:nvPr/>
        </p:nvSpPr>
        <p:spPr>
          <a:xfrm>
            <a:off x="7197104" y="1142450"/>
            <a:ext cx="150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LSGAN loss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2AF5D7D6-6E1B-42DC-97D3-F3274B0EFF1B}"/>
              </a:ext>
            </a:extLst>
          </p:cNvPr>
          <p:cNvCxnSpPr>
            <a:cxnSpLocks/>
          </p:cNvCxnSpPr>
          <p:nvPr/>
        </p:nvCxnSpPr>
        <p:spPr>
          <a:xfrm flipH="1" flipV="1">
            <a:off x="3723504" y="1620798"/>
            <a:ext cx="320036" cy="405637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833F9531-04BF-45AA-878A-EF0598E54C8B}"/>
              </a:ext>
            </a:extLst>
          </p:cNvPr>
          <p:cNvCxnSpPr>
            <a:cxnSpLocks/>
          </p:cNvCxnSpPr>
          <p:nvPr/>
        </p:nvCxnSpPr>
        <p:spPr>
          <a:xfrm flipV="1">
            <a:off x="7797115" y="1620798"/>
            <a:ext cx="0" cy="492434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AF23CB35-B7D4-4ACB-8932-BF7819115618}"/>
              </a:ext>
            </a:extLst>
          </p:cNvPr>
          <p:cNvSpPr txBox="1"/>
          <p:nvPr/>
        </p:nvSpPr>
        <p:spPr>
          <a:xfrm>
            <a:off x="1550412" y="1240936"/>
            <a:ext cx="265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Feature Matching Loss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C8092414-922C-4A55-B50B-F44E68E12F00}"/>
              </a:ext>
            </a:extLst>
          </p:cNvPr>
          <p:cNvCxnSpPr>
            <a:cxnSpLocks/>
          </p:cNvCxnSpPr>
          <p:nvPr/>
        </p:nvCxnSpPr>
        <p:spPr>
          <a:xfrm flipH="1" flipV="1">
            <a:off x="1709351" y="3709080"/>
            <a:ext cx="862491" cy="390417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9FF3DF1A-94F4-40A0-9A44-67814AEE6024}"/>
              </a:ext>
            </a:extLst>
          </p:cNvPr>
          <p:cNvCxnSpPr>
            <a:cxnSpLocks/>
          </p:cNvCxnSpPr>
          <p:nvPr/>
        </p:nvCxnSpPr>
        <p:spPr>
          <a:xfrm>
            <a:off x="903820" y="2692402"/>
            <a:ext cx="193710" cy="545505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2E2CF586-8838-400B-B21E-B359B436E034}"/>
              </a:ext>
            </a:extLst>
          </p:cNvPr>
          <p:cNvSpPr txBox="1"/>
          <p:nvPr/>
        </p:nvSpPr>
        <p:spPr>
          <a:xfrm>
            <a:off x="903820" y="3329297"/>
            <a:ext cx="2819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Cycle loss (L1 norm + </a:t>
            </a:r>
            <a:r>
              <a:rPr lang="en-US" altLang="zh-CN" dirty="0">
                <a:solidFill>
                  <a:srgbClr val="FF0000"/>
                </a:solidFill>
              </a:rPr>
              <a:t>SSIM</a:t>
            </a:r>
            <a:r>
              <a:rPr lang="en-US" altLang="zh-CN" dirty="0">
                <a:solidFill>
                  <a:srgbClr val="0070C0"/>
                </a:solidFill>
              </a:rPr>
              <a:t>)</a:t>
            </a:r>
            <a:endParaRPr lang="zh-CN" altLang="en-US" dirty="0">
              <a:solidFill>
                <a:srgbClr val="0070C0"/>
              </a:solidFill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532FAD8F-5307-40AF-A827-8D192BF7EA77}"/>
              </a:ext>
            </a:extLst>
          </p:cNvPr>
          <p:cNvCxnSpPr>
            <a:cxnSpLocks/>
          </p:cNvCxnSpPr>
          <p:nvPr/>
        </p:nvCxnSpPr>
        <p:spPr>
          <a:xfrm flipH="1" flipV="1">
            <a:off x="3855247" y="1457154"/>
            <a:ext cx="1107929" cy="634745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9F463711-0CB7-4712-AFC9-701B52F36CD0}"/>
              </a:ext>
            </a:extLst>
          </p:cNvPr>
          <p:cNvCxnSpPr>
            <a:cxnSpLocks/>
          </p:cNvCxnSpPr>
          <p:nvPr/>
        </p:nvCxnSpPr>
        <p:spPr>
          <a:xfrm>
            <a:off x="5605849" y="2766632"/>
            <a:ext cx="593124" cy="47127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404FF57A-1F91-4412-9274-AEC02F902A69}"/>
              </a:ext>
            </a:extLst>
          </p:cNvPr>
          <p:cNvSpPr txBox="1"/>
          <p:nvPr/>
        </p:nvSpPr>
        <p:spPr>
          <a:xfrm>
            <a:off x="5931241" y="3315415"/>
            <a:ext cx="1503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Dilated Convolution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48" name="表格 48">
            <a:extLst>
              <a:ext uri="{FF2B5EF4-FFF2-40B4-BE49-F238E27FC236}">
                <a16:creationId xmlns:a16="http://schemas.microsoft.com/office/drawing/2014/main" id="{630BC9E5-8E33-4FFE-86E7-C3F9CF07E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943652"/>
              </p:ext>
            </p:extLst>
          </p:nvPr>
        </p:nvGraphicFramePr>
        <p:xfrm>
          <a:off x="7320011" y="2217991"/>
          <a:ext cx="1222776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592">
                  <a:extLst>
                    <a:ext uri="{9D8B030D-6E8A-4147-A177-3AD203B41FA5}">
                      <a16:colId xmlns:a16="http://schemas.microsoft.com/office/drawing/2014/main" val="100519360"/>
                    </a:ext>
                  </a:extLst>
                </a:gridCol>
                <a:gridCol w="407592">
                  <a:extLst>
                    <a:ext uri="{9D8B030D-6E8A-4147-A177-3AD203B41FA5}">
                      <a16:colId xmlns:a16="http://schemas.microsoft.com/office/drawing/2014/main" val="430154616"/>
                    </a:ext>
                  </a:extLst>
                </a:gridCol>
                <a:gridCol w="407592">
                  <a:extLst>
                    <a:ext uri="{9D8B030D-6E8A-4147-A177-3AD203B41FA5}">
                      <a16:colId xmlns:a16="http://schemas.microsoft.com/office/drawing/2014/main" val="1408458928"/>
                    </a:ext>
                  </a:extLst>
                </a:gridCol>
              </a:tblGrid>
              <a:tr h="352214"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R/F</a:t>
                      </a:r>
                      <a:endParaRPr lang="zh-CN" altLang="en-US" sz="1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R/F</a:t>
                      </a:r>
                      <a:endParaRPr lang="zh-CN" altLang="en-US" sz="1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zh-CN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R/F</a:t>
                      </a:r>
                      <a:endParaRPr lang="zh-CN" altLang="en-US" sz="1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zh-CN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123774"/>
                  </a:ext>
                </a:extLst>
              </a:tr>
              <a:tr h="28135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R/F</a:t>
                      </a:r>
                      <a:endParaRPr lang="zh-CN" altLang="en-US" sz="1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zh-CN" altLang="en-US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R/F</a:t>
                      </a:r>
                      <a:endParaRPr lang="zh-CN" altLang="en-US" sz="1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zh-CN" altLang="en-US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R/F</a:t>
                      </a:r>
                      <a:endParaRPr lang="zh-CN" altLang="en-US" sz="1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zh-CN" altLang="en-US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296308"/>
                  </a:ext>
                </a:extLst>
              </a:tr>
              <a:tr h="28135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R/F</a:t>
                      </a:r>
                      <a:endParaRPr lang="zh-CN" altLang="en-US" sz="1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zh-CN" altLang="en-US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R/F</a:t>
                      </a:r>
                      <a:endParaRPr lang="zh-CN" altLang="en-US" sz="1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zh-CN" altLang="en-US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R/F</a:t>
                      </a:r>
                      <a:endParaRPr lang="zh-CN" altLang="en-US" sz="1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zh-CN" altLang="en-US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720164"/>
                  </a:ext>
                </a:extLst>
              </a:tr>
            </a:tbl>
          </a:graphicData>
        </a:graphic>
      </p:graphicFrame>
      <p:sp>
        <p:nvSpPr>
          <p:cNvPr id="33" name="TextBox 4">
            <a:extLst>
              <a:ext uri="{FF2B5EF4-FFF2-40B4-BE49-F238E27FC236}">
                <a16:creationId xmlns:a16="http://schemas.microsoft.com/office/drawing/2014/main" id="{850B638A-5836-4C01-9CA1-332D6380C2CB}"/>
              </a:ext>
            </a:extLst>
          </p:cNvPr>
          <p:cNvSpPr txBox="1"/>
          <p:nvPr/>
        </p:nvSpPr>
        <p:spPr>
          <a:xfrm>
            <a:off x="6392624" y="4043507"/>
            <a:ext cx="28089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Cannot well preserve information from real images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57B2AA06-10A4-4450-935E-4B9763245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646" y="5031433"/>
            <a:ext cx="632141" cy="55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26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6" grpId="0"/>
      <p:bldP spid="41" grpId="0"/>
      <p:bldP spid="47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7274981" y="6214529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100" b="1" dirty="0">
                <a:solidFill>
                  <a:schemeClr val="bg1"/>
                </a:solidFill>
                <a:latin typeface="Arial"/>
                <a:cs typeface="Arial"/>
              </a:rPr>
              <a:t>METHODOLOGY</a:t>
            </a:r>
            <a:r>
              <a:rPr kumimoji="0" lang="en-US" sz="1100" b="1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 |  7</a:t>
            </a:r>
            <a:endParaRPr kumimoji="0" lang="en-US" sz="11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EA22D486-5C24-40FB-B98D-33D89C14B86F}"/>
              </a:ext>
            </a:extLst>
          </p:cNvPr>
          <p:cNvSpPr txBox="1"/>
          <p:nvPr/>
        </p:nvSpPr>
        <p:spPr>
          <a:xfrm>
            <a:off x="419019" y="118643"/>
            <a:ext cx="739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200" b="1" dirty="0">
                <a:latin typeface="Arial"/>
                <a:cs typeface="Arial"/>
              </a:rPr>
              <a:t>Methodology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2CF98516-2390-49EC-9110-A9764C54581B}"/>
              </a:ext>
            </a:extLst>
          </p:cNvPr>
          <p:cNvSpPr txBox="1"/>
          <p:nvPr/>
        </p:nvSpPr>
        <p:spPr>
          <a:xfrm>
            <a:off x="580888" y="707790"/>
            <a:ext cx="739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of losses</a:t>
            </a:r>
          </a:p>
        </p:txBody>
      </p:sp>
      <p:sp>
        <p:nvSpPr>
          <p:cNvPr id="33" name="TextBox 4">
            <a:extLst>
              <a:ext uri="{FF2B5EF4-FFF2-40B4-BE49-F238E27FC236}">
                <a16:creationId xmlns:a16="http://schemas.microsoft.com/office/drawing/2014/main" id="{9D7B0DB1-3F8A-4644-8B9E-770799C72546}"/>
              </a:ext>
            </a:extLst>
          </p:cNvPr>
          <p:cNvSpPr txBox="1"/>
          <p:nvPr/>
        </p:nvSpPr>
        <p:spPr>
          <a:xfrm>
            <a:off x="687980" y="1320321"/>
            <a:ext cx="739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SSIM loss</a:t>
            </a:r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(Real A and Reconstructed A)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Close in the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image but not necessarily close in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exact pixel values</a:t>
            </a:r>
            <a:endParaRPr lang="en-US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4">
            <a:extLst>
              <a:ext uri="{FF2B5EF4-FFF2-40B4-BE49-F238E27FC236}">
                <a16:creationId xmlns:a16="http://schemas.microsoft.com/office/drawing/2014/main" id="{48ADF08B-1465-4949-AEC1-D90CD90D52B6}"/>
              </a:ext>
            </a:extLst>
          </p:cNvPr>
          <p:cNvSpPr txBox="1"/>
          <p:nvPr/>
        </p:nvSpPr>
        <p:spPr>
          <a:xfrm>
            <a:off x="687980" y="2637526"/>
            <a:ext cx="7399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Matching loss</a:t>
            </a:r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(Real B and Fake B)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Force real and fake images from the same domain to have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similar features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extracted from 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</a:p>
          <a:p>
            <a:pPr marL="285750" lvl="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spcBef>
                <a:spcPct val="0"/>
              </a:spcBef>
              <a:defRPr/>
            </a:pPr>
            <a:endParaRPr lang="en-US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LSGAN loss: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Alleviate gradient vanishing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G when D is too powerful</a:t>
            </a:r>
          </a:p>
        </p:txBody>
      </p:sp>
    </p:spTree>
    <p:extLst>
      <p:ext uri="{BB962C8B-B14F-4D97-AF65-F5344CB8AC3E}">
        <p14:creationId xmlns:p14="http://schemas.microsoft.com/office/powerpoint/2010/main" val="216808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7274981" y="6214529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100" b="1" dirty="0">
                <a:solidFill>
                  <a:schemeClr val="bg1"/>
                </a:solidFill>
                <a:latin typeface="Arial"/>
                <a:cs typeface="Arial"/>
              </a:rPr>
              <a:t>METHODOLOGY</a:t>
            </a:r>
            <a:r>
              <a:rPr kumimoji="0" lang="en-US" sz="1100" b="1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 |  </a:t>
            </a:r>
            <a:r>
              <a:rPr lang="en-US" sz="1100" b="1" noProof="0" dirty="0">
                <a:solidFill>
                  <a:schemeClr val="bg1"/>
                </a:solidFill>
                <a:latin typeface="Arial"/>
                <a:cs typeface="Arial"/>
              </a:rPr>
              <a:t>8</a:t>
            </a:r>
            <a:endParaRPr kumimoji="0" lang="en-US" sz="11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EA22D486-5C24-40FB-B98D-33D89C14B86F}"/>
              </a:ext>
            </a:extLst>
          </p:cNvPr>
          <p:cNvSpPr txBox="1"/>
          <p:nvPr/>
        </p:nvSpPr>
        <p:spPr>
          <a:xfrm>
            <a:off x="419019" y="118643"/>
            <a:ext cx="739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200" b="1" dirty="0">
                <a:latin typeface="Arial"/>
                <a:cs typeface="Arial"/>
              </a:rPr>
              <a:t>Methodology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2CF98516-2390-49EC-9110-A9764C54581B}"/>
              </a:ext>
            </a:extLst>
          </p:cNvPr>
          <p:cNvSpPr txBox="1"/>
          <p:nvPr/>
        </p:nvSpPr>
        <p:spPr>
          <a:xfrm>
            <a:off x="580888" y="707790"/>
            <a:ext cx="739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model</a:t>
            </a:r>
          </a:p>
        </p:txBody>
      </p:sp>
      <p:sp>
        <p:nvSpPr>
          <p:cNvPr id="3" name="箭头: 五边形 2">
            <a:extLst>
              <a:ext uri="{FF2B5EF4-FFF2-40B4-BE49-F238E27FC236}">
                <a16:creationId xmlns:a16="http://schemas.microsoft.com/office/drawing/2014/main" id="{8C947B3A-1367-4A96-8A2B-49649B976E4F}"/>
              </a:ext>
            </a:extLst>
          </p:cNvPr>
          <p:cNvSpPr/>
          <p:nvPr/>
        </p:nvSpPr>
        <p:spPr>
          <a:xfrm>
            <a:off x="2446638" y="2094479"/>
            <a:ext cx="1054444" cy="832021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</a:t>
            </a:r>
            <a:endParaRPr lang="zh-CN" altLang="en-US" dirty="0"/>
          </a:p>
        </p:txBody>
      </p:sp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886016D5-C852-49E4-8178-F590F23F496C}"/>
              </a:ext>
            </a:extLst>
          </p:cNvPr>
          <p:cNvSpPr/>
          <p:nvPr/>
        </p:nvSpPr>
        <p:spPr>
          <a:xfrm flipH="1">
            <a:off x="4885038" y="3820306"/>
            <a:ext cx="1054444" cy="832021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</a:t>
            </a:r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3E089C84-3F01-4B68-9103-E8D2F8493EFD}"/>
              </a:ext>
            </a:extLst>
          </p:cNvPr>
          <p:cNvSpPr/>
          <p:nvPr/>
        </p:nvSpPr>
        <p:spPr>
          <a:xfrm>
            <a:off x="4885038" y="2151109"/>
            <a:ext cx="914400" cy="718759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6BF2CB5-4ED5-4363-AC2B-ABF0912A16C9}"/>
              </a:ext>
            </a:extLst>
          </p:cNvPr>
          <p:cNvSpPr/>
          <p:nvPr/>
        </p:nvSpPr>
        <p:spPr>
          <a:xfrm>
            <a:off x="2001695" y="4517437"/>
            <a:ext cx="914400" cy="718759"/>
          </a:xfrm>
          <a:prstGeom prst="roundRect">
            <a:avLst/>
          </a:prstGeom>
          <a:ln>
            <a:solidFill>
              <a:srgbClr val="FFFF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"/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</a:t>
            </a:r>
            <a:endParaRPr lang="zh-CN" altLang="en-US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BA6EC4D-52AC-42B9-A6BE-6546E52E51D6}"/>
              </a:ext>
            </a:extLst>
          </p:cNvPr>
          <p:cNvCxnSpPr/>
          <p:nvPr/>
        </p:nvCxnSpPr>
        <p:spPr>
          <a:xfrm>
            <a:off x="1499286" y="2510488"/>
            <a:ext cx="724930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46831B22-A939-42FF-994D-8C7737EC9153}"/>
              </a:ext>
            </a:extLst>
          </p:cNvPr>
          <p:cNvSpPr txBox="1"/>
          <p:nvPr/>
        </p:nvSpPr>
        <p:spPr>
          <a:xfrm>
            <a:off x="580888" y="2323070"/>
            <a:ext cx="832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Real  A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2D074DC-52B0-4E25-B2F2-C1D2C276D772}"/>
              </a:ext>
            </a:extLst>
          </p:cNvPr>
          <p:cNvSpPr txBox="1"/>
          <p:nvPr/>
        </p:nvSpPr>
        <p:spPr>
          <a:xfrm>
            <a:off x="3723504" y="2002137"/>
            <a:ext cx="939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Fake  B</a:t>
            </a:r>
            <a:endParaRPr lang="zh-CN" altLang="en-US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F0A74FC-9D5C-4354-B55E-95A1DCEA030E}"/>
              </a:ext>
            </a:extLst>
          </p:cNvPr>
          <p:cNvCxnSpPr/>
          <p:nvPr/>
        </p:nvCxnSpPr>
        <p:spPr>
          <a:xfrm>
            <a:off x="3847070" y="2507736"/>
            <a:ext cx="724930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497DB946-8D2B-4C97-B124-2F2F2DED9C87}"/>
              </a:ext>
            </a:extLst>
          </p:cNvPr>
          <p:cNvSpPr txBox="1"/>
          <p:nvPr/>
        </p:nvSpPr>
        <p:spPr>
          <a:xfrm>
            <a:off x="4942643" y="971550"/>
            <a:ext cx="939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Real  B</a:t>
            </a:r>
            <a:endParaRPr lang="zh-CN" altLang="en-US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5E3062D-8509-4D1C-83F4-07B2832A92D0}"/>
              </a:ext>
            </a:extLst>
          </p:cNvPr>
          <p:cNvCxnSpPr>
            <a:cxnSpLocks/>
          </p:cNvCxnSpPr>
          <p:nvPr/>
        </p:nvCxnSpPr>
        <p:spPr>
          <a:xfrm>
            <a:off x="5342238" y="1340882"/>
            <a:ext cx="0" cy="661255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365F3F7D-4620-42FC-BA97-D48ACB67DE7D}"/>
              </a:ext>
            </a:extLst>
          </p:cNvPr>
          <p:cNvCxnSpPr/>
          <p:nvPr/>
        </p:nvCxnSpPr>
        <p:spPr>
          <a:xfrm>
            <a:off x="6198973" y="2507050"/>
            <a:ext cx="724930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D409DB2-187A-4EA5-877F-D154CE68455A}"/>
              </a:ext>
            </a:extLst>
          </p:cNvPr>
          <p:cNvCxnSpPr>
            <a:cxnSpLocks/>
          </p:cNvCxnSpPr>
          <p:nvPr/>
        </p:nvCxnSpPr>
        <p:spPr>
          <a:xfrm>
            <a:off x="4118919" y="2510488"/>
            <a:ext cx="1416908" cy="1213015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83F2C5A4-6899-4E35-8A62-602714B67851}"/>
              </a:ext>
            </a:extLst>
          </p:cNvPr>
          <p:cNvCxnSpPr>
            <a:cxnSpLocks/>
          </p:cNvCxnSpPr>
          <p:nvPr/>
        </p:nvCxnSpPr>
        <p:spPr>
          <a:xfrm flipH="1" flipV="1">
            <a:off x="3567105" y="4238384"/>
            <a:ext cx="1037968" cy="1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86EDCE14-FBD5-4364-A6D2-F73F8B3E1D45}"/>
              </a:ext>
            </a:extLst>
          </p:cNvPr>
          <p:cNvSpPr txBox="1"/>
          <p:nvPr/>
        </p:nvSpPr>
        <p:spPr>
          <a:xfrm>
            <a:off x="1709351" y="4053719"/>
            <a:ext cx="17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Reconstructed A</a:t>
            </a:r>
            <a:endParaRPr lang="zh-CN" altLang="en-US" dirty="0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E1E44E8-C837-4CEE-9F15-3D5EE3581AA8}"/>
              </a:ext>
            </a:extLst>
          </p:cNvPr>
          <p:cNvCxnSpPr>
            <a:cxnSpLocks/>
          </p:cNvCxnSpPr>
          <p:nvPr/>
        </p:nvCxnSpPr>
        <p:spPr>
          <a:xfrm flipH="1" flipV="1">
            <a:off x="3990593" y="1477059"/>
            <a:ext cx="127369" cy="60690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115479AB-96BA-4A41-A4A1-CB5D856DED7A}"/>
              </a:ext>
            </a:extLst>
          </p:cNvPr>
          <p:cNvSpPr txBox="1"/>
          <p:nvPr/>
        </p:nvSpPr>
        <p:spPr>
          <a:xfrm>
            <a:off x="7281164" y="1200751"/>
            <a:ext cx="150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LSGAN loss</a:t>
            </a:r>
            <a:endParaRPr lang="zh-CN" altLang="en-US" dirty="0">
              <a:solidFill>
                <a:srgbClr val="0070C0"/>
              </a:solidFill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2AF5D7D6-6E1B-42DC-97D3-F3274B0EFF1B}"/>
              </a:ext>
            </a:extLst>
          </p:cNvPr>
          <p:cNvCxnSpPr>
            <a:cxnSpLocks/>
          </p:cNvCxnSpPr>
          <p:nvPr/>
        </p:nvCxnSpPr>
        <p:spPr>
          <a:xfrm flipV="1">
            <a:off x="960367" y="1801804"/>
            <a:ext cx="748984" cy="405638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833F9531-04BF-45AA-878A-EF0598E54C8B}"/>
              </a:ext>
            </a:extLst>
          </p:cNvPr>
          <p:cNvCxnSpPr>
            <a:cxnSpLocks/>
          </p:cNvCxnSpPr>
          <p:nvPr/>
        </p:nvCxnSpPr>
        <p:spPr>
          <a:xfrm flipV="1">
            <a:off x="7797115" y="1620798"/>
            <a:ext cx="0" cy="492434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AF23CB35-B7D4-4ACB-8932-BF7819115618}"/>
              </a:ext>
            </a:extLst>
          </p:cNvPr>
          <p:cNvSpPr txBox="1"/>
          <p:nvPr/>
        </p:nvSpPr>
        <p:spPr>
          <a:xfrm>
            <a:off x="1181059" y="1216011"/>
            <a:ext cx="265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Perceptual loss (Spatial)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C8092414-922C-4A55-B50B-F44E68E12F00}"/>
              </a:ext>
            </a:extLst>
          </p:cNvPr>
          <p:cNvCxnSpPr>
            <a:cxnSpLocks/>
          </p:cNvCxnSpPr>
          <p:nvPr/>
        </p:nvCxnSpPr>
        <p:spPr>
          <a:xfrm flipH="1" flipV="1">
            <a:off x="1709351" y="3709080"/>
            <a:ext cx="862491" cy="390417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9FF3DF1A-94F4-40A0-9A44-67814AEE6024}"/>
              </a:ext>
            </a:extLst>
          </p:cNvPr>
          <p:cNvCxnSpPr>
            <a:cxnSpLocks/>
          </p:cNvCxnSpPr>
          <p:nvPr/>
        </p:nvCxnSpPr>
        <p:spPr>
          <a:xfrm>
            <a:off x="903820" y="2692402"/>
            <a:ext cx="193710" cy="545505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2E2CF586-8838-400B-B21E-B359B436E034}"/>
              </a:ext>
            </a:extLst>
          </p:cNvPr>
          <p:cNvSpPr txBox="1"/>
          <p:nvPr/>
        </p:nvSpPr>
        <p:spPr>
          <a:xfrm>
            <a:off x="903820" y="3329297"/>
            <a:ext cx="2819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Cycle loss (L1 norm + SSIM)</a:t>
            </a:r>
            <a:endParaRPr lang="zh-CN" altLang="en-US" dirty="0">
              <a:solidFill>
                <a:srgbClr val="0070C0"/>
              </a:solidFill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532FAD8F-5307-40AF-A827-8D192BF7EA77}"/>
              </a:ext>
            </a:extLst>
          </p:cNvPr>
          <p:cNvCxnSpPr>
            <a:cxnSpLocks/>
            <a:stCxn id="13" idx="1"/>
            <a:endCxn id="36" idx="2"/>
          </p:cNvCxnSpPr>
          <p:nvPr/>
        </p:nvCxnSpPr>
        <p:spPr>
          <a:xfrm flipH="1" flipV="1">
            <a:off x="2506532" y="1585343"/>
            <a:ext cx="1216972" cy="60146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9F463711-0CB7-4712-AFC9-701B52F36CD0}"/>
              </a:ext>
            </a:extLst>
          </p:cNvPr>
          <p:cNvCxnSpPr>
            <a:cxnSpLocks/>
          </p:cNvCxnSpPr>
          <p:nvPr/>
        </p:nvCxnSpPr>
        <p:spPr>
          <a:xfrm>
            <a:off x="5605849" y="2766632"/>
            <a:ext cx="593124" cy="47127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404FF57A-1F91-4412-9274-AEC02F902A69}"/>
              </a:ext>
            </a:extLst>
          </p:cNvPr>
          <p:cNvSpPr txBox="1"/>
          <p:nvPr/>
        </p:nvSpPr>
        <p:spPr>
          <a:xfrm>
            <a:off x="6001363" y="3429000"/>
            <a:ext cx="1503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Dilated Convolution</a:t>
            </a:r>
            <a:endParaRPr lang="zh-CN" altLang="en-US" dirty="0">
              <a:solidFill>
                <a:srgbClr val="0070C0"/>
              </a:solidFill>
            </a:endParaRPr>
          </a:p>
        </p:txBody>
      </p:sp>
      <p:graphicFrame>
        <p:nvGraphicFramePr>
          <p:cNvPr id="48" name="表格 48">
            <a:extLst>
              <a:ext uri="{FF2B5EF4-FFF2-40B4-BE49-F238E27FC236}">
                <a16:creationId xmlns:a16="http://schemas.microsoft.com/office/drawing/2014/main" id="{630BC9E5-8E33-4FFE-86E7-C3F9CF07E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094295"/>
              </p:ext>
            </p:extLst>
          </p:nvPr>
        </p:nvGraphicFramePr>
        <p:xfrm>
          <a:off x="7320011" y="2217991"/>
          <a:ext cx="1222776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592">
                  <a:extLst>
                    <a:ext uri="{9D8B030D-6E8A-4147-A177-3AD203B41FA5}">
                      <a16:colId xmlns:a16="http://schemas.microsoft.com/office/drawing/2014/main" val="100519360"/>
                    </a:ext>
                  </a:extLst>
                </a:gridCol>
                <a:gridCol w="407592">
                  <a:extLst>
                    <a:ext uri="{9D8B030D-6E8A-4147-A177-3AD203B41FA5}">
                      <a16:colId xmlns:a16="http://schemas.microsoft.com/office/drawing/2014/main" val="430154616"/>
                    </a:ext>
                  </a:extLst>
                </a:gridCol>
                <a:gridCol w="407592">
                  <a:extLst>
                    <a:ext uri="{9D8B030D-6E8A-4147-A177-3AD203B41FA5}">
                      <a16:colId xmlns:a16="http://schemas.microsoft.com/office/drawing/2014/main" val="1408458928"/>
                    </a:ext>
                  </a:extLst>
                </a:gridCol>
              </a:tblGrid>
              <a:tr h="352214"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R/F</a:t>
                      </a:r>
                      <a:endParaRPr lang="zh-CN" altLang="en-US" sz="1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R/F</a:t>
                      </a:r>
                      <a:endParaRPr lang="zh-CN" altLang="en-US" sz="1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zh-CN" altLang="en-US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R/F</a:t>
                      </a:r>
                      <a:endParaRPr lang="zh-CN" altLang="en-US" sz="1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zh-CN" altLang="en-US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123774"/>
                  </a:ext>
                </a:extLst>
              </a:tr>
              <a:tr h="28135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R/F</a:t>
                      </a:r>
                      <a:endParaRPr lang="zh-CN" altLang="en-US" sz="10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zh-CN" altLang="en-US" sz="10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R/F</a:t>
                      </a:r>
                      <a:endParaRPr lang="zh-CN" altLang="en-US" sz="10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zh-CN" altLang="en-US" sz="10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R/F</a:t>
                      </a:r>
                      <a:endParaRPr lang="zh-CN" altLang="en-US" sz="10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zh-CN" altLang="en-US" sz="10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296308"/>
                  </a:ext>
                </a:extLst>
              </a:tr>
              <a:tr h="28135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R/F</a:t>
                      </a:r>
                      <a:endParaRPr lang="zh-CN" altLang="en-US" sz="10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zh-CN" altLang="en-US" sz="10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R/F</a:t>
                      </a:r>
                      <a:endParaRPr lang="zh-CN" altLang="en-US" sz="10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zh-CN" altLang="en-US" sz="10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R/F</a:t>
                      </a:r>
                      <a:endParaRPr lang="zh-CN" altLang="en-US" sz="10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zh-CN" altLang="en-US" sz="10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720164"/>
                  </a:ext>
                </a:extLst>
              </a:tr>
            </a:tbl>
          </a:graphicData>
        </a:graphic>
      </p:graphicFrame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5ECAF0BA-D3B3-4C4E-B885-8FDDF6570348}"/>
              </a:ext>
            </a:extLst>
          </p:cNvPr>
          <p:cNvCxnSpPr>
            <a:cxnSpLocks/>
          </p:cNvCxnSpPr>
          <p:nvPr/>
        </p:nvCxnSpPr>
        <p:spPr>
          <a:xfrm flipH="1">
            <a:off x="4232418" y="1272556"/>
            <a:ext cx="710225" cy="33105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D5C546C6-E965-42AA-B0D5-2661379D3CA2}"/>
              </a:ext>
            </a:extLst>
          </p:cNvPr>
          <p:cNvSpPr txBox="1"/>
          <p:nvPr/>
        </p:nvSpPr>
        <p:spPr>
          <a:xfrm>
            <a:off x="3248497" y="590982"/>
            <a:ext cx="2063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Perceptual loss (Style)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CF682CB2-A505-4644-9FCB-DD3202CCBADA}"/>
              </a:ext>
            </a:extLst>
          </p:cNvPr>
          <p:cNvSpPr txBox="1"/>
          <p:nvPr/>
        </p:nvSpPr>
        <p:spPr>
          <a:xfrm>
            <a:off x="2125744" y="6105300"/>
            <a:ext cx="444663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err="1">
                <a:solidFill>
                  <a:schemeClr val="bg1"/>
                </a:solidFill>
              </a:rPr>
              <a:t>Gokaslan</a:t>
            </a:r>
            <a:r>
              <a:rPr lang="en-US" altLang="zh-CN" sz="1100" dirty="0">
                <a:solidFill>
                  <a:schemeClr val="bg1"/>
                </a:solidFill>
              </a:rPr>
              <a:t>, Aaron, et al. "Improving shape deformation in unsupervised image-to-image translation." </a:t>
            </a:r>
            <a:r>
              <a:rPr lang="en-US" altLang="zh-CN" sz="1100" i="1" dirty="0">
                <a:solidFill>
                  <a:schemeClr val="bg1"/>
                </a:solidFill>
              </a:rPr>
              <a:t>Proceedings of the European Conference on Computer Vision (ECCV)</a:t>
            </a:r>
            <a:r>
              <a:rPr lang="en-US" altLang="zh-CN" sz="1100" dirty="0">
                <a:solidFill>
                  <a:schemeClr val="bg1"/>
                </a:solidFill>
              </a:rPr>
              <a:t>. 2018.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62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7274981" y="6214529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1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METHODOLOGY </a:t>
            </a:r>
            <a:r>
              <a:rPr kumimoji="0" lang="en-US" sz="1100" b="1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  </a:t>
            </a:r>
            <a:r>
              <a:rPr lang="en-US" sz="1100" b="1" dirty="0">
                <a:solidFill>
                  <a:schemeClr val="bg1"/>
                </a:solidFill>
                <a:latin typeface="Arial"/>
                <a:cs typeface="Arial"/>
              </a:rPr>
              <a:t>9</a:t>
            </a:r>
            <a:endParaRPr kumimoji="0" lang="en-US" sz="11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EA22D486-5C24-40FB-B98D-33D89C14B86F}"/>
              </a:ext>
            </a:extLst>
          </p:cNvPr>
          <p:cNvSpPr txBox="1"/>
          <p:nvPr/>
        </p:nvSpPr>
        <p:spPr>
          <a:xfrm>
            <a:off x="419019" y="118643"/>
            <a:ext cx="739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200" b="1" dirty="0">
                <a:latin typeface="Arial"/>
                <a:cs typeface="Arial"/>
              </a:rPr>
              <a:t>Methodology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2CF98516-2390-49EC-9110-A9764C54581B}"/>
              </a:ext>
            </a:extLst>
          </p:cNvPr>
          <p:cNvSpPr txBox="1"/>
          <p:nvPr/>
        </p:nvSpPr>
        <p:spPr>
          <a:xfrm>
            <a:off x="580888" y="707790"/>
            <a:ext cx="739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Perceptual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4">
                <a:extLst>
                  <a:ext uri="{FF2B5EF4-FFF2-40B4-BE49-F238E27FC236}">
                    <a16:creationId xmlns:a16="http://schemas.microsoft.com/office/drawing/2014/main" id="{9D7B0DB1-3F8A-4644-8B9E-770799C72546}"/>
                  </a:ext>
                </a:extLst>
              </p:cNvPr>
              <p:cNvSpPr txBox="1"/>
              <p:nvPr/>
            </p:nvSpPr>
            <p:spPr>
              <a:xfrm>
                <a:off x="687980" y="1216624"/>
                <a:ext cx="7399800" cy="1521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0" indent="-285750">
                  <a:spcBef>
                    <a:spcPct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dirty="0">
                    <a:solidFill>
                      <a:schemeClr val="bg2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Built from </a:t>
                </a:r>
                <a:r>
                  <a:rPr lang="en-US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deeply extracted feature maps from the D </a:t>
                </a:r>
              </a:p>
              <a:p>
                <a:pPr marL="285750" lvl="0" indent="-285750">
                  <a:spcBef>
                    <a:spcPct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Spatial</a:t>
                </a:r>
                <a:r>
                  <a:rPr lang="en-US" dirty="0">
                    <a:solidFill>
                      <a:schemeClr val="bg2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feature matching loss:</a:t>
                </a:r>
              </a:p>
              <a:p>
                <a:pPr lvl="0">
                  <a:spcBef>
                    <a:spcPct val="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𝐹𝑀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CN" i="1" dirty="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altLang="zh-CN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altLang="zh-CN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zh-CN" altLang="en-US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zh-CN" i="1" dirty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 dirty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zh-CN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>
                  <a:spcBef>
                    <a:spcPct val="0"/>
                  </a:spcBef>
                  <a:defRPr/>
                </a:pPr>
                <a:endParaRPr lang="en-US" dirty="0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TextBox 4">
                <a:extLst>
                  <a:ext uri="{FF2B5EF4-FFF2-40B4-BE49-F238E27FC236}">
                    <a16:creationId xmlns:a16="http://schemas.microsoft.com/office/drawing/2014/main" id="{9D7B0DB1-3F8A-4644-8B9E-770799C72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80" y="1216624"/>
                <a:ext cx="7399800" cy="1521891"/>
              </a:xfrm>
              <a:prstGeom prst="rect">
                <a:avLst/>
              </a:prstGeom>
              <a:blipFill>
                <a:blip r:embed="rId3"/>
                <a:stretch>
                  <a:fillRect l="-577" t="-2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AA06B5C1-14F4-4BCD-832F-9D2554893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220" y="2543175"/>
            <a:ext cx="6553200" cy="177165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EDF22B8-F61C-4357-BC4B-C39871A76D87}"/>
              </a:ext>
            </a:extLst>
          </p:cNvPr>
          <p:cNvSpPr txBox="1"/>
          <p:nvPr/>
        </p:nvSpPr>
        <p:spPr>
          <a:xfrm>
            <a:off x="2372107" y="5988557"/>
            <a:ext cx="38245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</a:rPr>
              <a:t>Johnson, Justin, Alexandre </a:t>
            </a:r>
            <a:r>
              <a:rPr lang="en-US" altLang="zh-CN" sz="1100" dirty="0" err="1">
                <a:solidFill>
                  <a:schemeClr val="bg1"/>
                </a:solidFill>
              </a:rPr>
              <a:t>Alahi</a:t>
            </a:r>
            <a:r>
              <a:rPr lang="en-US" altLang="zh-CN" sz="1100" dirty="0">
                <a:solidFill>
                  <a:schemeClr val="bg1"/>
                </a:solidFill>
              </a:rPr>
              <a:t>, and Li Fei-Fei. "Perceptual losses for real-time style transfer and super-resolution." </a:t>
            </a:r>
            <a:r>
              <a:rPr lang="en-US" altLang="zh-CN" sz="1100" i="1" dirty="0">
                <a:solidFill>
                  <a:schemeClr val="bg1"/>
                </a:solidFill>
              </a:rPr>
              <a:t>European conference on computer vision</a:t>
            </a:r>
            <a:r>
              <a:rPr lang="en-US" altLang="zh-CN" sz="1100" dirty="0">
                <a:solidFill>
                  <a:schemeClr val="bg1"/>
                </a:solidFill>
              </a:rPr>
              <a:t>. Springer, Cham, 2016.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EF5238C-28CA-4036-BA32-4D19D8AE81FF}"/>
              </a:ext>
            </a:extLst>
          </p:cNvPr>
          <p:cNvCxnSpPr/>
          <p:nvPr/>
        </p:nvCxnSpPr>
        <p:spPr>
          <a:xfrm>
            <a:off x="1341785" y="4532036"/>
            <a:ext cx="62676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D53E5166-5DBE-4EF3-AAF8-F320EB22C472}"/>
              </a:ext>
            </a:extLst>
          </p:cNvPr>
          <p:cNvSpPr txBox="1"/>
          <p:nvPr/>
        </p:nvSpPr>
        <p:spPr>
          <a:xfrm>
            <a:off x="524444" y="4677475"/>
            <a:ext cx="106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Shallow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309B4D2-00E9-44C0-8322-7117289417DD}"/>
              </a:ext>
            </a:extLst>
          </p:cNvPr>
          <p:cNvSpPr txBox="1"/>
          <p:nvPr/>
        </p:nvSpPr>
        <p:spPr>
          <a:xfrm>
            <a:off x="7336018" y="4647814"/>
            <a:ext cx="106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Deep</a:t>
            </a:r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65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3">
      <a:dk1>
        <a:srgbClr val="99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Viterbi_R1</Template>
  <TotalTime>2015</TotalTime>
  <Words>1039</Words>
  <Application>Microsoft Office PowerPoint</Application>
  <PresentationFormat>全屏显示(4:3)</PresentationFormat>
  <Paragraphs>278</Paragraphs>
  <Slides>23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9" baseType="lpstr">
      <vt:lpstr>等线</vt:lpstr>
      <vt:lpstr>Arial</vt:lpstr>
      <vt:lpstr>Calibri</vt:lpstr>
      <vt:lpstr>Cambria Math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胡豪竞</dc:creator>
  <cp:lastModifiedBy>文 铮</cp:lastModifiedBy>
  <cp:revision>57</cp:revision>
  <cp:lastPrinted>2012-02-07T18:57:58Z</cp:lastPrinted>
  <dcterms:created xsi:type="dcterms:W3CDTF">2020-05-02T19:09:29Z</dcterms:created>
  <dcterms:modified xsi:type="dcterms:W3CDTF">2020-05-06T06:26:41Z</dcterms:modified>
</cp:coreProperties>
</file>